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5" r:id="rId3"/>
    <p:sldId id="275" r:id="rId4"/>
    <p:sldId id="259" r:id="rId5"/>
    <p:sldId id="258" r:id="rId6"/>
    <p:sldId id="274" r:id="rId7"/>
    <p:sldId id="266" r:id="rId8"/>
    <p:sldId id="281" r:id="rId9"/>
    <p:sldId id="270" r:id="rId10"/>
    <p:sldId id="267" r:id="rId11"/>
    <p:sldId id="268" r:id="rId12"/>
    <p:sldId id="277" r:id="rId13"/>
    <p:sldId id="271" r:id="rId14"/>
    <p:sldId id="276" r:id="rId15"/>
    <p:sldId id="280" r:id="rId16"/>
    <p:sldId id="283" r:id="rId17"/>
    <p:sldId id="279"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40AF"/>
    <a:srgbClr val="8A3EAF"/>
    <a:srgbClr val="CE882A"/>
    <a:srgbClr val="9BCE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2"/>
    <p:restoredTop sz="81279"/>
  </p:normalViewPr>
  <p:slideViewPr>
    <p:cSldViewPr snapToGrid="0" snapToObjects="1">
      <p:cViewPr varScale="1">
        <p:scale>
          <a:sx n="76" d="100"/>
          <a:sy n="76" d="100"/>
        </p:scale>
        <p:origin x="21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F58B4-6123-E041-924E-E15C45F16C0B}" type="datetimeFigureOut">
              <a:rPr lang="en-US" smtClean="0"/>
              <a:t>4/30/21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D40DD-2F62-5749-8518-D8CFEE38DD92}" type="slidenum">
              <a:rPr lang="en-US" smtClean="0"/>
              <a:t>‹#›</a:t>
            </a:fld>
            <a:endParaRPr lang="en-US"/>
          </a:p>
        </p:txBody>
      </p:sp>
    </p:spTree>
    <p:extLst>
      <p:ext uri="{BB962C8B-B14F-4D97-AF65-F5344CB8AC3E}">
        <p14:creationId xmlns:p14="http://schemas.microsoft.com/office/powerpoint/2010/main" val="1766715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BD40DD-2F62-5749-8518-D8CFEE38DD92}" type="slidenum">
              <a:rPr lang="en-US" smtClean="0"/>
              <a:t>1</a:t>
            </a:fld>
            <a:endParaRPr lang="en-US"/>
          </a:p>
        </p:txBody>
      </p:sp>
    </p:spTree>
    <p:extLst>
      <p:ext uri="{BB962C8B-B14F-4D97-AF65-F5344CB8AC3E}">
        <p14:creationId xmlns:p14="http://schemas.microsoft.com/office/powerpoint/2010/main" val="4138413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BD40DD-2F62-5749-8518-D8CFEE38DD92}" type="slidenum">
              <a:rPr lang="en-US" smtClean="0"/>
              <a:t>18</a:t>
            </a:fld>
            <a:endParaRPr lang="en-US"/>
          </a:p>
        </p:txBody>
      </p:sp>
    </p:spTree>
    <p:extLst>
      <p:ext uri="{BB962C8B-B14F-4D97-AF65-F5344CB8AC3E}">
        <p14:creationId xmlns:p14="http://schemas.microsoft.com/office/powerpoint/2010/main" val="242975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Futura Medium" panose="020B0602020204020303" pitchFamily="34" charset="-79"/>
                <a:cs typeface="Futura Medium" panose="020B0602020204020303" pitchFamily="34" charset="-79"/>
              </a:rPr>
              <a:t>* Digital advertising boards that are often arranged as a triptych and allow full motion or static video content</a:t>
            </a:r>
            <a:endParaRPr lang="en-US" dirty="0"/>
          </a:p>
        </p:txBody>
      </p:sp>
      <p:sp>
        <p:nvSpPr>
          <p:cNvPr id="4" name="Slide Number Placeholder 3"/>
          <p:cNvSpPr>
            <a:spLocks noGrp="1"/>
          </p:cNvSpPr>
          <p:nvPr>
            <p:ph type="sldNum" sz="quarter" idx="5"/>
          </p:nvPr>
        </p:nvSpPr>
        <p:spPr/>
        <p:txBody>
          <a:bodyPr/>
          <a:lstStyle/>
          <a:p>
            <a:fld id="{C4BD40DD-2F62-5749-8518-D8CFEE38DD92}" type="slidenum">
              <a:rPr lang="en-US" smtClean="0"/>
              <a:t>2</a:t>
            </a:fld>
            <a:endParaRPr lang="en-US"/>
          </a:p>
        </p:txBody>
      </p:sp>
    </p:spTree>
    <p:extLst>
      <p:ext uri="{BB962C8B-B14F-4D97-AF65-F5344CB8AC3E}">
        <p14:creationId xmlns:p14="http://schemas.microsoft.com/office/powerpoint/2010/main" val="111019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client is interested in the year ahead, looked at both pre and during Covid data, to offer a current and normalized picture of subway usage.</a:t>
            </a:r>
          </a:p>
        </p:txBody>
      </p:sp>
      <p:sp>
        <p:nvSpPr>
          <p:cNvPr id="4" name="Slide Number Placeholder 3"/>
          <p:cNvSpPr>
            <a:spLocks noGrp="1"/>
          </p:cNvSpPr>
          <p:nvPr>
            <p:ph type="sldNum" sz="quarter" idx="5"/>
          </p:nvPr>
        </p:nvSpPr>
        <p:spPr/>
        <p:txBody>
          <a:bodyPr/>
          <a:lstStyle/>
          <a:p>
            <a:fld id="{C4BD40DD-2F62-5749-8518-D8CFEE38DD92}" type="slidenum">
              <a:rPr lang="en-US" smtClean="0"/>
              <a:t>4</a:t>
            </a:fld>
            <a:endParaRPr lang="en-US"/>
          </a:p>
        </p:txBody>
      </p:sp>
    </p:spTree>
    <p:extLst>
      <p:ext uri="{BB962C8B-B14F-4D97-AF65-F5344CB8AC3E}">
        <p14:creationId xmlns:p14="http://schemas.microsoft.com/office/powerpoint/2010/main" val="2164878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Penn station remains the station with the highest foot traffic / the busiest station </a:t>
            </a:r>
          </a:p>
          <a:p>
            <a:r>
              <a:rPr lang="en-US" dirty="0"/>
              <a:t>Grand Central and 34 St Herald Sq also remain high in the ranks </a:t>
            </a:r>
          </a:p>
          <a:p>
            <a:r>
              <a:rPr lang="en-US" dirty="0"/>
              <a:t>Overall, traffic clearly declined significantly </a:t>
            </a:r>
          </a:p>
        </p:txBody>
      </p:sp>
      <p:sp>
        <p:nvSpPr>
          <p:cNvPr id="4" name="Slide Number Placeholder 3"/>
          <p:cNvSpPr>
            <a:spLocks noGrp="1"/>
          </p:cNvSpPr>
          <p:nvPr>
            <p:ph type="sldNum" sz="quarter" idx="5"/>
          </p:nvPr>
        </p:nvSpPr>
        <p:spPr/>
        <p:txBody>
          <a:bodyPr/>
          <a:lstStyle/>
          <a:p>
            <a:fld id="{C4BD40DD-2F62-5749-8518-D8CFEE38DD92}" type="slidenum">
              <a:rPr lang="en-US" smtClean="0"/>
              <a:t>6</a:t>
            </a:fld>
            <a:endParaRPr lang="en-US"/>
          </a:p>
        </p:txBody>
      </p:sp>
    </p:spTree>
    <p:extLst>
      <p:ext uri="{BB962C8B-B14F-4D97-AF65-F5344CB8AC3E}">
        <p14:creationId xmlns:p14="http://schemas.microsoft.com/office/powerpoint/2010/main" val="392920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76% decrease: </a:t>
            </a:r>
            <a:r>
              <a:rPr lang="en-US" sz="1200" b="0" i="0" u="none" strike="noStrike" kern="1200" dirty="0">
                <a:solidFill>
                  <a:schemeClr val="tx1"/>
                </a:solidFill>
                <a:effectLst/>
                <a:latin typeface="+mn-lt"/>
                <a:ea typeface="+mn-ea"/>
                <a:cs typeface="+mn-cs"/>
              </a:rPr>
              <a:t>152,470; 65% decrease: 66,190</a:t>
            </a:r>
            <a:endParaRPr lang="en-US" dirty="0"/>
          </a:p>
        </p:txBody>
      </p:sp>
      <p:sp>
        <p:nvSpPr>
          <p:cNvPr id="4" name="Slide Number Placeholder 3"/>
          <p:cNvSpPr>
            <a:spLocks noGrp="1"/>
          </p:cNvSpPr>
          <p:nvPr>
            <p:ph type="sldNum" sz="quarter" idx="5"/>
          </p:nvPr>
        </p:nvSpPr>
        <p:spPr/>
        <p:txBody>
          <a:bodyPr/>
          <a:lstStyle/>
          <a:p>
            <a:fld id="{C4BD40DD-2F62-5749-8518-D8CFEE38DD92}" type="slidenum">
              <a:rPr lang="en-US" smtClean="0"/>
              <a:t>12</a:t>
            </a:fld>
            <a:endParaRPr lang="en-US"/>
          </a:p>
        </p:txBody>
      </p:sp>
    </p:spTree>
    <p:extLst>
      <p:ext uri="{BB962C8B-B14F-4D97-AF65-F5344CB8AC3E}">
        <p14:creationId xmlns:p14="http://schemas.microsoft.com/office/powerpoint/2010/main" val="350835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BD40DD-2F62-5749-8518-D8CFEE38DD92}" type="slidenum">
              <a:rPr lang="en-US" smtClean="0"/>
              <a:t>13</a:t>
            </a:fld>
            <a:endParaRPr lang="en-US"/>
          </a:p>
        </p:txBody>
      </p:sp>
    </p:spTree>
    <p:extLst>
      <p:ext uri="{BB962C8B-B14F-4D97-AF65-F5344CB8AC3E}">
        <p14:creationId xmlns:p14="http://schemas.microsoft.com/office/powerpoint/2010/main" val="1280452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readings are usually taken every four hours, assumably more readings are taken at 11am; so consider the peak at 11am to indicate a peak earlier in the morning. </a:t>
            </a:r>
          </a:p>
          <a:p>
            <a:r>
              <a:rPr lang="en-US" dirty="0"/>
              <a:t>Similarly, consider the peak at 7pm to indicate </a:t>
            </a:r>
          </a:p>
        </p:txBody>
      </p:sp>
      <p:sp>
        <p:nvSpPr>
          <p:cNvPr id="4" name="Slide Number Placeholder 3"/>
          <p:cNvSpPr>
            <a:spLocks noGrp="1"/>
          </p:cNvSpPr>
          <p:nvPr>
            <p:ph type="sldNum" sz="quarter" idx="5"/>
          </p:nvPr>
        </p:nvSpPr>
        <p:spPr/>
        <p:txBody>
          <a:bodyPr/>
          <a:lstStyle/>
          <a:p>
            <a:fld id="{C4BD40DD-2F62-5749-8518-D8CFEE38DD92}" type="slidenum">
              <a:rPr lang="en-US" smtClean="0"/>
              <a:t>15</a:t>
            </a:fld>
            <a:endParaRPr lang="en-US"/>
          </a:p>
        </p:txBody>
      </p:sp>
    </p:spTree>
    <p:extLst>
      <p:ext uri="{BB962C8B-B14F-4D97-AF65-F5344CB8AC3E}">
        <p14:creationId xmlns:p14="http://schemas.microsoft.com/office/powerpoint/2010/main" val="2748754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readings are usually taken every four hours, assumably more readings are taken at 11am; so consider the peak at 11am to indicate a peak earlier in the morning. </a:t>
            </a:r>
          </a:p>
          <a:p>
            <a:r>
              <a:rPr lang="en-US" dirty="0"/>
              <a:t>Similarly, consider the peak at 7pm to indicate </a:t>
            </a:r>
          </a:p>
        </p:txBody>
      </p:sp>
      <p:sp>
        <p:nvSpPr>
          <p:cNvPr id="4" name="Slide Number Placeholder 3"/>
          <p:cNvSpPr>
            <a:spLocks noGrp="1"/>
          </p:cNvSpPr>
          <p:nvPr>
            <p:ph type="sldNum" sz="quarter" idx="5"/>
          </p:nvPr>
        </p:nvSpPr>
        <p:spPr/>
        <p:txBody>
          <a:bodyPr/>
          <a:lstStyle/>
          <a:p>
            <a:fld id="{C4BD40DD-2F62-5749-8518-D8CFEE38DD92}" type="slidenum">
              <a:rPr lang="en-US" smtClean="0"/>
              <a:t>16</a:t>
            </a:fld>
            <a:endParaRPr lang="en-US"/>
          </a:p>
        </p:txBody>
      </p:sp>
    </p:spTree>
    <p:extLst>
      <p:ext uri="{BB962C8B-B14F-4D97-AF65-F5344CB8AC3E}">
        <p14:creationId xmlns:p14="http://schemas.microsoft.com/office/powerpoint/2010/main" val="2409110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BD40DD-2F62-5749-8518-D8CFEE38DD92}" type="slidenum">
              <a:rPr lang="en-US" smtClean="0"/>
              <a:t>17</a:t>
            </a:fld>
            <a:endParaRPr lang="en-US"/>
          </a:p>
        </p:txBody>
      </p:sp>
    </p:spTree>
    <p:extLst>
      <p:ext uri="{BB962C8B-B14F-4D97-AF65-F5344CB8AC3E}">
        <p14:creationId xmlns:p14="http://schemas.microsoft.com/office/powerpoint/2010/main" val="30698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4A1DE-B82C-FC47-8D4B-AEB93A88FC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5151F2-B0DE-784C-A293-5FFB81327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AEE4CA-2446-B943-83A3-9ADF155CE380}"/>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5" name="Footer Placeholder 4">
            <a:extLst>
              <a:ext uri="{FF2B5EF4-FFF2-40B4-BE49-F238E27FC236}">
                <a16:creationId xmlns:a16="http://schemas.microsoft.com/office/drawing/2014/main" id="{DC142AAF-86B0-D949-8D67-D2A737FA3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3C1504-0255-4647-B160-35A187D6B471}"/>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414871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9138-469B-B54E-9D72-4C226BFF10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E1F64B-0558-7445-9FB2-FE1183779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B07EA-8487-1148-A121-91FC43135B3D}"/>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5" name="Footer Placeholder 4">
            <a:extLst>
              <a:ext uri="{FF2B5EF4-FFF2-40B4-BE49-F238E27FC236}">
                <a16:creationId xmlns:a16="http://schemas.microsoft.com/office/drawing/2014/main" id="{84ED73E3-33CF-BA44-8144-7BF8E3BB9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6963F-3A5B-5C42-B0A5-A41E730CE0BD}"/>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631150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D11EE4-7198-B84D-89D7-60939517EF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AE9AE-D240-4E47-A5ED-3BC4947947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E5E70-3E2E-7F4E-84B1-70955D4D5193}"/>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5" name="Footer Placeholder 4">
            <a:extLst>
              <a:ext uri="{FF2B5EF4-FFF2-40B4-BE49-F238E27FC236}">
                <a16:creationId xmlns:a16="http://schemas.microsoft.com/office/drawing/2014/main" id="{01B59970-1557-3747-8591-17E43609B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3F3BAD-0F5F-B343-A6B1-47DEEBF66A61}"/>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2038670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021F-E2F8-3446-BF02-827C49C0B9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F3AD1-83A5-674B-A7DA-959834F2D8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B23C6-7927-3441-9851-1B8E92A560F7}"/>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5" name="Footer Placeholder 4">
            <a:extLst>
              <a:ext uri="{FF2B5EF4-FFF2-40B4-BE49-F238E27FC236}">
                <a16:creationId xmlns:a16="http://schemas.microsoft.com/office/drawing/2014/main" id="{66E131C9-B97D-EA48-B1B9-6AFF498C4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331A8-4715-3A47-9FF8-9FB3D84AADF1}"/>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1539507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30E9-C98F-E74D-95BA-591D2871D8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4184F-7B10-014F-8288-0CDCE893B0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DBC40B-75B7-874D-AF67-EE15B1739EC7}"/>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5" name="Footer Placeholder 4">
            <a:extLst>
              <a:ext uri="{FF2B5EF4-FFF2-40B4-BE49-F238E27FC236}">
                <a16:creationId xmlns:a16="http://schemas.microsoft.com/office/drawing/2014/main" id="{B4710DA4-FD7E-134D-B5BB-6FE8AE8F3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1CF41-9AE2-4B4D-8BA7-0D311E9B47C8}"/>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1214634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67C0-9354-144B-8957-335BAE1213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5E1B3-EFF2-0347-B186-87D83DC08B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A121AC-DCF3-2A4A-95AF-DD766641C9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479FAB-606D-9740-940B-EF52AA09DCB3}"/>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6" name="Footer Placeholder 5">
            <a:extLst>
              <a:ext uri="{FF2B5EF4-FFF2-40B4-BE49-F238E27FC236}">
                <a16:creationId xmlns:a16="http://schemas.microsoft.com/office/drawing/2014/main" id="{26A0E55D-3A6D-DA46-AB85-41844118F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890E7-5C67-3F48-97B9-E6B0AF1EDB05}"/>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4051953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170C-49E5-1F46-A39E-EF9E024072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E74C8C-D49F-6149-A40B-B5B46606AF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432E17-1092-1B4E-B9EA-C83BD16D9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5F659D-E8C0-5749-ADF2-B5D970E400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E7900C-86C8-4E4B-A9F3-19F208AF61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CB84C5-7136-B34F-951F-ED16FF9725CB}"/>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8" name="Footer Placeholder 7">
            <a:extLst>
              <a:ext uri="{FF2B5EF4-FFF2-40B4-BE49-F238E27FC236}">
                <a16:creationId xmlns:a16="http://schemas.microsoft.com/office/drawing/2014/main" id="{647F5A07-E5AD-AF49-94E2-171C91D644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B5D6E8-1707-1A46-AE64-6D8C198145CE}"/>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326785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7496-66BE-F445-AB4A-829707EAAD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245DB3-F715-274E-8CD8-8DE12EBD94C6}"/>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4" name="Footer Placeholder 3">
            <a:extLst>
              <a:ext uri="{FF2B5EF4-FFF2-40B4-BE49-F238E27FC236}">
                <a16:creationId xmlns:a16="http://schemas.microsoft.com/office/drawing/2014/main" id="{88906302-9272-BE47-909D-F22BB7715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BBA8B7-3278-0140-84BA-D6B15A49AA24}"/>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235050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4B188-06DF-A841-B1CB-7D8E5EA30CDA}"/>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3" name="Footer Placeholder 2">
            <a:extLst>
              <a:ext uri="{FF2B5EF4-FFF2-40B4-BE49-F238E27FC236}">
                <a16:creationId xmlns:a16="http://schemas.microsoft.com/office/drawing/2014/main" id="{FBE97EB4-C5DB-9C4C-98D9-2DDE32ABB5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2C18E9-1068-6349-B15B-710E5934F2B1}"/>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1569646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12F7-BEFF-044E-8591-154D590A7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CD5E5D-2B5C-524D-853E-596DA9B6BE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7A5374-61FB-E04F-8FBA-F3C9B0D3E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8AB5E-DB1F-4C4E-A93F-945E09BCFEB1}"/>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6" name="Footer Placeholder 5">
            <a:extLst>
              <a:ext uri="{FF2B5EF4-FFF2-40B4-BE49-F238E27FC236}">
                <a16:creationId xmlns:a16="http://schemas.microsoft.com/office/drawing/2014/main" id="{D0FA1DF1-4742-6A4A-91E6-5305C2A14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99EF94-8BC6-EF43-A8D3-5B627E7D87C7}"/>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171529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9292-9660-8145-9415-20A52B7D0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760B9B-2227-EF43-BE89-92020FCAA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AF52ED-55AC-5341-8204-BA3D44EF0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4846A-5A92-DB49-98B0-D95EA192DDED}"/>
              </a:ext>
            </a:extLst>
          </p:cNvPr>
          <p:cNvSpPr>
            <a:spLocks noGrp="1"/>
          </p:cNvSpPr>
          <p:nvPr>
            <p:ph type="dt" sz="half" idx="10"/>
          </p:nvPr>
        </p:nvSpPr>
        <p:spPr/>
        <p:txBody>
          <a:bodyPr/>
          <a:lstStyle/>
          <a:p>
            <a:fld id="{970BEF0B-ACB7-BA4A-9DC4-0BE8079FE55A}" type="datetimeFigureOut">
              <a:rPr lang="en-US" smtClean="0"/>
              <a:t>4/30/21</a:t>
            </a:fld>
            <a:endParaRPr lang="en-US"/>
          </a:p>
        </p:txBody>
      </p:sp>
      <p:sp>
        <p:nvSpPr>
          <p:cNvPr id="6" name="Footer Placeholder 5">
            <a:extLst>
              <a:ext uri="{FF2B5EF4-FFF2-40B4-BE49-F238E27FC236}">
                <a16:creationId xmlns:a16="http://schemas.microsoft.com/office/drawing/2014/main" id="{01881D8A-2919-9F42-A435-AEF4EA7C8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23716-10D3-9449-A43B-EA6FC8B7AC7C}"/>
              </a:ext>
            </a:extLst>
          </p:cNvPr>
          <p:cNvSpPr>
            <a:spLocks noGrp="1"/>
          </p:cNvSpPr>
          <p:nvPr>
            <p:ph type="sldNum" sz="quarter" idx="12"/>
          </p:nvPr>
        </p:nvSpPr>
        <p:spPr/>
        <p:txBody>
          <a:bodyPr/>
          <a:lstStyle/>
          <a:p>
            <a:fld id="{A959833E-80F6-9B42-B261-2080BA18C270}" type="slidenum">
              <a:rPr lang="en-US" smtClean="0"/>
              <a:t>‹#›</a:t>
            </a:fld>
            <a:endParaRPr lang="en-US"/>
          </a:p>
        </p:txBody>
      </p:sp>
    </p:spTree>
    <p:extLst>
      <p:ext uri="{BB962C8B-B14F-4D97-AF65-F5344CB8AC3E}">
        <p14:creationId xmlns:p14="http://schemas.microsoft.com/office/powerpoint/2010/main" val="40225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7F768-C053-184A-ABBE-C3E44F2B9F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55BB1C-D466-554A-93DC-1CA092C98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9D27BF-74A2-B444-AAB7-3D3CBB1610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BEF0B-ACB7-BA4A-9DC4-0BE8079FE55A}" type="datetimeFigureOut">
              <a:rPr lang="en-US" smtClean="0"/>
              <a:t>4/30/21</a:t>
            </a:fld>
            <a:endParaRPr lang="en-US"/>
          </a:p>
        </p:txBody>
      </p:sp>
      <p:sp>
        <p:nvSpPr>
          <p:cNvPr id="5" name="Footer Placeholder 4">
            <a:extLst>
              <a:ext uri="{FF2B5EF4-FFF2-40B4-BE49-F238E27FC236}">
                <a16:creationId xmlns:a16="http://schemas.microsoft.com/office/drawing/2014/main" id="{3793BCC0-7647-D041-8666-F4476190E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346802-1DA8-B04A-8B96-360956EF0F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9833E-80F6-9B42-B261-2080BA18C270}" type="slidenum">
              <a:rPr lang="en-US" smtClean="0"/>
              <a:t>‹#›</a:t>
            </a:fld>
            <a:endParaRPr lang="en-US"/>
          </a:p>
        </p:txBody>
      </p:sp>
    </p:spTree>
    <p:extLst>
      <p:ext uri="{BB962C8B-B14F-4D97-AF65-F5344CB8AC3E}">
        <p14:creationId xmlns:p14="http://schemas.microsoft.com/office/powerpoint/2010/main" val="6854053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F99E-5A53-9647-B61A-C1E05D7925AC}"/>
              </a:ext>
            </a:extLst>
          </p:cNvPr>
          <p:cNvSpPr>
            <a:spLocks noGrp="1"/>
          </p:cNvSpPr>
          <p:nvPr>
            <p:ph type="ctrTitle"/>
          </p:nvPr>
        </p:nvSpPr>
        <p:spPr>
          <a:xfrm>
            <a:off x="2042158" y="817518"/>
            <a:ext cx="8107680" cy="2387600"/>
          </a:xfrm>
          <a:noFill/>
        </p:spPr>
        <p:txBody>
          <a:bodyPr>
            <a:normAutofit/>
          </a:bodyPr>
          <a:lstStyle/>
          <a:p>
            <a:r>
              <a:rPr lang="en-US" sz="5000" b="1" dirty="0">
                <a:latin typeface="Futura Medium" panose="020B0602020204020303" pitchFamily="34" charset="-79"/>
                <a:cs typeface="Futura Medium" panose="020B0602020204020303" pitchFamily="34" charset="-79"/>
              </a:rPr>
              <a:t>MTA Turnstile </a:t>
            </a:r>
            <a:br>
              <a:rPr lang="en-US" sz="5000" b="1" dirty="0">
                <a:latin typeface="Futura Medium" panose="020B0602020204020303" pitchFamily="34" charset="-79"/>
                <a:cs typeface="Futura Medium" panose="020B0602020204020303" pitchFamily="34" charset="-79"/>
              </a:rPr>
            </a:br>
            <a:r>
              <a:rPr lang="en-US" sz="5000" b="1" dirty="0">
                <a:latin typeface="Futura Medium" panose="020B0602020204020303" pitchFamily="34" charset="-79"/>
                <a:cs typeface="Futura Medium" panose="020B0602020204020303" pitchFamily="34" charset="-79"/>
              </a:rPr>
              <a:t>Exploratory Data Analysis</a:t>
            </a:r>
          </a:p>
        </p:txBody>
      </p:sp>
      <p:sp>
        <p:nvSpPr>
          <p:cNvPr id="3" name="Subtitle 2">
            <a:extLst>
              <a:ext uri="{FF2B5EF4-FFF2-40B4-BE49-F238E27FC236}">
                <a16:creationId xmlns:a16="http://schemas.microsoft.com/office/drawing/2014/main" id="{E80FEA1B-47D1-C64C-86B7-7477047DB8D2}"/>
              </a:ext>
            </a:extLst>
          </p:cNvPr>
          <p:cNvSpPr>
            <a:spLocks noGrp="1"/>
          </p:cNvSpPr>
          <p:nvPr>
            <p:ph type="subTitle" idx="1"/>
          </p:nvPr>
        </p:nvSpPr>
        <p:spPr>
          <a:xfrm>
            <a:off x="1523998" y="3219357"/>
            <a:ext cx="9144000" cy="1655762"/>
          </a:xfrm>
        </p:spPr>
        <p:txBody>
          <a:bodyPr>
            <a:normAutofit/>
          </a:bodyPr>
          <a:lstStyle/>
          <a:p>
            <a:r>
              <a:rPr lang="en-US" sz="2800" dirty="0">
                <a:solidFill>
                  <a:schemeClr val="bg1">
                    <a:lumMod val="65000"/>
                  </a:schemeClr>
                </a:solidFill>
                <a:latin typeface="Futura Medium" panose="020B0602020204020303" pitchFamily="34" charset="-79"/>
                <a:cs typeface="Futura Medium" panose="020B0602020204020303" pitchFamily="34" charset="-79"/>
              </a:rPr>
              <a:t>Liveboard Advertising Pricing</a:t>
            </a:r>
          </a:p>
        </p:txBody>
      </p:sp>
      <p:pic>
        <p:nvPicPr>
          <p:cNvPr id="4" name="Picture 3" descr="A picture containing chart&#10;&#10;Description automatically generated">
            <a:extLst>
              <a:ext uri="{FF2B5EF4-FFF2-40B4-BE49-F238E27FC236}">
                <a16:creationId xmlns:a16="http://schemas.microsoft.com/office/drawing/2014/main" id="{ABDA782F-69AD-214B-84D2-0C14994547A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5750" b="42500" l="6462" r="97231">
                        <a14:foregroundMark x1="6462" y1="35375" x2="12615" y2="33000"/>
                        <a14:foregroundMark x1="19231" y1="37250" x2="23385" y2="30875"/>
                        <a14:foregroundMark x1="23385" y1="30875" x2="23231" y2="34375"/>
                        <a14:foregroundMark x1="30769" y1="36625" x2="30308" y2="32375"/>
                        <a14:foregroundMark x1="34462" y1="35625" x2="33077" y2="32875"/>
                        <a14:foregroundMark x1="44063" y1="35251" x2="45538" y2="30625"/>
                        <a14:foregroundMark x1="45538" y1="30625" x2="46000" y2="32250"/>
                        <a14:foregroundMark x1="42000" y1="35375" x2="41846" y2="31875"/>
                        <a14:foregroundMark x1="42489" y1="35487" x2="44308" y2="30500"/>
                        <a14:foregroundMark x1="44308" y1="30500" x2="46354" y2="34906"/>
                        <a14:foregroundMark x1="47934" y1="34668" x2="48000" y2="34375"/>
                        <a14:foregroundMark x1="43894" y1="35276" x2="44000" y2="30625"/>
                        <a14:foregroundMark x1="41385" y1="36250" x2="41385" y2="36375"/>
                        <a14:foregroundMark x1="41538" y1="35500" x2="41538" y2="35500"/>
                        <a14:foregroundMark x1="41077" y1="33500" x2="41077" y2="33500"/>
                        <a14:foregroundMark x1="41077" y1="33500" x2="41077" y2="33500"/>
                        <a14:foregroundMark x1="41077" y1="35750" x2="41077" y2="36250"/>
                        <a14:foregroundMark x1="53231" y1="35375" x2="57077" y2="35375"/>
                        <a14:foregroundMark x1="67231" y1="37375" x2="70615" y2="33250"/>
                        <a14:foregroundMark x1="68000" y1="34750" x2="68615" y2="34875"/>
                        <a14:foregroundMark x1="65385" y1="33125" x2="66462" y2="32500"/>
                        <a14:foregroundMark x1="76000" y1="36250" x2="79538" y2="31500"/>
                        <a14:foregroundMark x1="77077" y1="33875" x2="80000" y2="33125"/>
                        <a14:foregroundMark x1="88154" y1="36000" x2="92923" y2="34375"/>
                        <a14:foregroundMark x1="43846" y1="37250" x2="45077" y2="31250"/>
                        <a14:foregroundMark x1="97231" y1="25750" x2="97231" y2="25750"/>
                        <a14:foregroundMark x1="42651" y1="37115" x2="47231" y2="35875"/>
                        <a14:foregroundMark x1="42913" y1="36782" x2="45846" y2="34875"/>
                        <a14:foregroundMark x1="42761" y1="36976" x2="44923" y2="37375"/>
                        <a14:foregroundMark x1="41538" y1="36750" x2="42223" y2="36877"/>
                        <a14:foregroundMark x1="47593" y1="35674" x2="48615" y2="34250"/>
                        <a14:foregroundMark x1="46983" y1="35816" x2="48308" y2="33125"/>
                        <a14:foregroundMark x1="46923" y1="36750" x2="48615" y2="32375"/>
                        <a14:foregroundMark x1="45231" y1="31125" x2="46000" y2="31625"/>
                        <a14:foregroundMark x1="47385" y1="36500" x2="48154" y2="35750"/>
                        <a14:foregroundMark x1="47846" y1="32250" x2="48615" y2="32500"/>
                        <a14:foregroundMark x1="48308" y1="33000" x2="48154" y2="33125"/>
                        <a14:foregroundMark x1="46769" y1="36875" x2="48000" y2="33750"/>
                        <a14:backgroundMark x1="47206" y1="37635" x2="48462" y2="37125"/>
                        <a14:backgroundMark x1="47780" y1="36343" x2="49231" y2="36125"/>
                        <a14:backgroundMark x1="68462" y1="42625" x2="69692" y2="42625"/>
                        <a14:backgroundMark x1="46493" y1="37511" x2="47077" y2="37375"/>
                        <a14:backgroundMark x1="46000" y1="37625" x2="46432" y2="37525"/>
                        <a14:backgroundMark x1="41538" y1="37750" x2="42154" y2="37750"/>
                        <a14:backgroundMark x1="63385" y1="42375" x2="64154" y2="42625"/>
                      </a14:backgroundRemoval>
                    </a14:imgEffect>
                  </a14:imgLayer>
                </a14:imgProps>
              </a:ext>
            </a:extLst>
          </a:blip>
          <a:srcRect l="3932" t="28288" r="4530" b="60821"/>
          <a:stretch/>
        </p:blipFill>
        <p:spPr>
          <a:xfrm>
            <a:off x="3963625" y="4878563"/>
            <a:ext cx="4264747" cy="624519"/>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7C15D79A-C367-8C4B-BBEC-A183A214684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0125" b="27625" l="13385" r="86769">
                        <a14:foregroundMark x1="13538" y1="21750" x2="17846" y2="24125"/>
                        <a14:foregroundMark x1="27077" y1="26250" x2="27846" y2="24375"/>
                        <a14:foregroundMark x1="39342" y1="23311" x2="39228" y2="24145"/>
                        <a14:foregroundMark x1="39692" y1="20750" x2="39518" y2="22022"/>
                        <a14:foregroundMark x1="60615" y1="26250" x2="61231" y2="22500"/>
                        <a14:foregroundMark x1="71385" y1="20625" x2="74154" y2="23500"/>
                        <a14:foregroundMark x1="72923" y1="24625" x2="73231" y2="24750"/>
                        <a14:foregroundMark x1="71077" y1="23375" x2="71231" y2="23375"/>
                        <a14:foregroundMark x1="80615" y1="26125" x2="83835" y2="21821"/>
                        <a14:foregroundMark x1="85241" y1="20686" x2="84308" y2="26750"/>
                        <a14:foregroundMark x1="84308" y1="26750" x2="85077" y2="23875"/>
                        <a14:foregroundMark x1="86923" y1="25875" x2="85692" y2="21750"/>
                        <a14:foregroundMark x1="47692" y1="26875" x2="50769" y2="20375"/>
                        <a14:foregroundMark x1="50769" y1="20375" x2="53846" y2="24750"/>
                        <a14:foregroundMark x1="49231" y1="25875" x2="50615" y2="25875"/>
                        <a14:foregroundMark x1="84615" y1="20375" x2="85538" y2="20750"/>
                        <a14:foregroundMark x1="34154" y1="22750" x2="40923" y2="22750"/>
                        <a14:foregroundMark x1="35385" y1="26375" x2="40615" y2="25750"/>
                        <a14:foregroundMark x1="36615" y1="20875" x2="37692" y2="20375"/>
                        <a14:foregroundMark x1="40615" y1="26625" x2="40769" y2="26250"/>
                        <a14:foregroundMark x1="41846" y1="24875" x2="42308" y2="25000"/>
                        <a14:foregroundMark x1="36154" y1="21000" x2="36769" y2="20875"/>
                        <a14:foregroundMark x1="40462" y1="25250" x2="41077" y2="26875"/>
                        <a14:foregroundMark x1="42000" y1="23875" x2="41692" y2="22125"/>
                        <a14:foregroundMark x1="39692" y1="25000" x2="41538" y2="22375"/>
                        <a14:foregroundMark x1="41538" y1="22250" x2="42615" y2="23875"/>
                        <a14:foregroundMark x1="41077" y1="22000" x2="41538" y2="22625"/>
                        <a14:foregroundMark x1="35846" y1="22125" x2="38308" y2="20625"/>
                        <a14:foregroundMark x1="42769" y1="24250" x2="42462" y2="25000"/>
                        <a14:foregroundMark x1="35692" y1="21250" x2="36769" y2="20625"/>
                        <a14:backgroundMark x1="20462" y1="21125" x2="22308" y2="21875"/>
                        <a14:backgroundMark x1="20923" y1="27500" x2="18000" y2="27500"/>
                        <a14:backgroundMark x1="11692" y1="20000" x2="29077" y2="19000"/>
                        <a14:backgroundMark x1="29077" y1="19000" x2="36844" y2="19201"/>
                        <a14:backgroundMark x1="43310" y1="23994" x2="43638" y2="24336"/>
                        <a14:backgroundMark x1="43240" y1="21069" x2="42923" y2="19750"/>
                        <a14:backgroundMark x1="44063" y1="24496" x2="43907" y2="23846"/>
                        <a14:backgroundMark x1="38000" y1="28125" x2="38154" y2="28250"/>
                        <a14:backgroundMark x1="38154" y1="28125" x2="38428" y2="27903"/>
                        <a14:backgroundMark x1="36333" y1="20110" x2="36000" y2="18000"/>
                        <a14:backgroundMark x1="36000" y1="18000" x2="37137" y2="19549"/>
                        <a14:backgroundMark x1="39103" y1="27859" x2="39385" y2="27875"/>
                      </a14:backgroundRemoval>
                    </a14:imgEffect>
                  </a14:imgLayer>
                </a14:imgProps>
              </a:ext>
            </a:extLst>
          </a:blip>
          <a:srcRect l="10598" t="19300" r="9658" b="71828"/>
          <a:stretch/>
        </p:blipFill>
        <p:spPr>
          <a:xfrm>
            <a:off x="4238386" y="4415868"/>
            <a:ext cx="3715228" cy="508704"/>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8E213915-D1D1-6C48-8EDD-B0BE16E70EB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625" b="18250" l="12615" r="86462">
                        <a14:foregroundMark x1="12769" y1="12625" x2="17665" y2="17206"/>
                        <a14:foregroundMark x1="15846" y1="13250" x2="16615" y2="15250"/>
                        <a14:foregroundMark x1="15231" y1="12625" x2="15846" y2="12250"/>
                        <a14:foregroundMark x1="24154" y1="11625" x2="25692" y2="11000"/>
                        <a14:foregroundMark x1="27538" y1="12000" x2="27231" y2="13625"/>
                        <a14:foregroundMark x1="26000" y1="14875" x2="28154" y2="14250"/>
                        <a14:foregroundMark x1="38462" y1="16375" x2="40308" y2="14625"/>
                        <a14:foregroundMark x1="59231" y1="12250" x2="62615" y2="16125"/>
                        <a14:foregroundMark x1="72308" y1="16250" x2="71231" y2="15250"/>
                        <a14:foregroundMark x1="71077" y1="15500" x2="73846" y2="13625"/>
                        <a14:foregroundMark x1="80000" y1="14500" x2="86462" y2="11625"/>
                        <a14:foregroundMark x1="46923" y1="14250" x2="52154" y2="12125"/>
                        <a14:backgroundMark x1="17077" y1="18375" x2="17846" y2="17625"/>
                      </a14:backgroundRemoval>
                    </a14:imgEffect>
                  </a14:imgLayer>
                </a14:imgProps>
              </a:ext>
            </a:extLst>
          </a:blip>
          <a:srcRect l="10341" t="8611" r="9915" b="80670"/>
          <a:stretch/>
        </p:blipFill>
        <p:spPr>
          <a:xfrm>
            <a:off x="4238386" y="3801310"/>
            <a:ext cx="3715227" cy="614558"/>
          </a:xfrm>
          <a:prstGeom prst="rect">
            <a:avLst/>
          </a:prstGeom>
        </p:spPr>
      </p:pic>
      <p:sp>
        <p:nvSpPr>
          <p:cNvPr id="7" name="Oval 6">
            <a:extLst>
              <a:ext uri="{FF2B5EF4-FFF2-40B4-BE49-F238E27FC236}">
                <a16:creationId xmlns:a16="http://schemas.microsoft.com/office/drawing/2014/main" id="{54AAAD38-CE3F-B948-B9A9-4227EE40C9F8}"/>
              </a:ext>
            </a:extLst>
          </p:cNvPr>
          <p:cNvSpPr/>
          <p:nvPr/>
        </p:nvSpPr>
        <p:spPr>
          <a:xfrm>
            <a:off x="5958591" y="5282483"/>
            <a:ext cx="71203" cy="75699"/>
          </a:xfrm>
          <a:prstGeom prst="ellipse">
            <a:avLst/>
          </a:prstGeom>
          <a:solidFill>
            <a:srgbClr val="9E40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5D103FD-D324-4E41-A74B-8305BB85F38D}"/>
              </a:ext>
            </a:extLst>
          </p:cNvPr>
          <p:cNvSpPr txBox="1">
            <a:spLocks/>
          </p:cNvSpPr>
          <p:nvPr/>
        </p:nvSpPr>
        <p:spPr>
          <a:xfrm>
            <a:off x="5095334" y="5673658"/>
            <a:ext cx="1726513" cy="34096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latin typeface="Futura Medium" panose="020B0602020204020303" pitchFamily="34" charset="-79"/>
                <a:cs typeface="Futura Medium" panose="020B0602020204020303" pitchFamily="34" charset="-79"/>
              </a:rPr>
              <a:t>Cecilia Bell</a:t>
            </a:r>
          </a:p>
        </p:txBody>
      </p:sp>
    </p:spTree>
    <p:extLst>
      <p:ext uri="{BB962C8B-B14F-4D97-AF65-F5344CB8AC3E}">
        <p14:creationId xmlns:p14="http://schemas.microsoft.com/office/powerpoint/2010/main" val="268820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6B4FE3-39F9-7449-84CA-7DA76C7A13AC}"/>
              </a:ext>
            </a:extLst>
          </p:cNvPr>
          <p:cNvSpPr>
            <a:spLocks noGrp="1"/>
          </p:cNvSpPr>
          <p:nvPr>
            <p:ph type="title"/>
          </p:nvPr>
        </p:nvSpPr>
        <p:spPr>
          <a:xfrm>
            <a:off x="838200" y="365125"/>
            <a:ext cx="3383280" cy="1325563"/>
          </a:xfrm>
        </p:spPr>
        <p:txBody>
          <a:bodyPr/>
          <a:lstStyle/>
          <a:p>
            <a:r>
              <a:rPr lang="en-US" dirty="0">
                <a:latin typeface="Futura Medium" panose="020B0602020204020303" pitchFamily="34" charset="-79"/>
                <a:cs typeface="Futura Medium" panose="020B0602020204020303" pitchFamily="34" charset="-79"/>
              </a:rPr>
              <a:t>Analysis </a:t>
            </a:r>
          </a:p>
        </p:txBody>
      </p:sp>
      <p:sp>
        <p:nvSpPr>
          <p:cNvPr id="5" name="Content Placeholder 2">
            <a:extLst>
              <a:ext uri="{FF2B5EF4-FFF2-40B4-BE49-F238E27FC236}">
                <a16:creationId xmlns:a16="http://schemas.microsoft.com/office/drawing/2014/main" id="{1C90F6DA-A8C8-FF41-A7E2-7DFA8E663DCA}"/>
              </a:ext>
            </a:extLst>
          </p:cNvPr>
          <p:cNvSpPr>
            <a:spLocks noGrp="1"/>
          </p:cNvSpPr>
          <p:nvPr>
            <p:ph idx="1"/>
          </p:nvPr>
        </p:nvSpPr>
        <p:spPr>
          <a:xfrm>
            <a:off x="838200" y="1445260"/>
            <a:ext cx="3383280" cy="490855"/>
          </a:xfrm>
        </p:spPr>
        <p:txBody>
          <a:bodyPr>
            <a:normAutofit fontScale="92500"/>
          </a:bodyPr>
          <a:lstStyle/>
          <a:p>
            <a:pPr marL="0" indent="0">
              <a:buNone/>
            </a:pPr>
            <a:r>
              <a:rPr lang="en-US" dirty="0">
                <a:latin typeface="Futura Medium" panose="020B0602020204020303" pitchFamily="34" charset="-79"/>
                <a:cs typeface="Futura Medium" panose="020B0602020204020303" pitchFamily="34" charset="-79"/>
              </a:rPr>
              <a:t>Highest Traffic Days</a:t>
            </a:r>
          </a:p>
        </p:txBody>
      </p:sp>
      <p:pic>
        <p:nvPicPr>
          <p:cNvPr id="11" name="Graphic 10">
            <a:extLst>
              <a:ext uri="{FF2B5EF4-FFF2-40B4-BE49-F238E27FC236}">
                <a16:creationId xmlns:a16="http://schemas.microsoft.com/office/drawing/2014/main" id="{2989CAB0-0E92-0547-BA67-2F377B3036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8596" y="550739"/>
            <a:ext cx="6964681" cy="5756522"/>
          </a:xfrm>
          <a:prstGeom prst="rect">
            <a:avLst/>
          </a:prstGeom>
        </p:spPr>
      </p:pic>
      <p:sp>
        <p:nvSpPr>
          <p:cNvPr id="6" name="Content Placeholder 2">
            <a:extLst>
              <a:ext uri="{FF2B5EF4-FFF2-40B4-BE49-F238E27FC236}">
                <a16:creationId xmlns:a16="http://schemas.microsoft.com/office/drawing/2014/main" id="{DD67622A-AE0F-2942-B317-5222E633F6D4}"/>
              </a:ext>
            </a:extLst>
          </p:cNvPr>
          <p:cNvSpPr txBox="1">
            <a:spLocks/>
          </p:cNvSpPr>
          <p:nvPr/>
        </p:nvSpPr>
        <p:spPr>
          <a:xfrm>
            <a:off x="838199" y="2338334"/>
            <a:ext cx="3660397" cy="3239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Futura Medium" panose="020B0602020204020303" pitchFamily="34" charset="-79"/>
                <a:cs typeface="Futura Medium" panose="020B0602020204020303" pitchFamily="34" charset="-79"/>
              </a:rPr>
              <a:t>Foot traffic: sum of turnstile entries and exits</a:t>
            </a:r>
          </a:p>
          <a:p>
            <a:pPr marL="0" indent="0">
              <a:buNone/>
            </a:pPr>
            <a:endParaRPr lang="en-US" sz="18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68276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DC0495-AA28-5A46-AE7C-0479EB23FF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6167" y="331409"/>
            <a:ext cx="8339666" cy="6195181"/>
          </a:xfrm>
          <a:prstGeom prst="rect">
            <a:avLst/>
          </a:prstGeom>
        </p:spPr>
      </p:pic>
    </p:spTree>
    <p:extLst>
      <p:ext uri="{BB962C8B-B14F-4D97-AF65-F5344CB8AC3E}">
        <p14:creationId xmlns:p14="http://schemas.microsoft.com/office/powerpoint/2010/main" val="2103497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DC0495-AA28-5A46-AE7C-0479EB23F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6167" y="331409"/>
            <a:ext cx="8339666" cy="6195181"/>
          </a:xfrm>
          <a:prstGeom prst="rect">
            <a:avLst/>
          </a:prstGeom>
        </p:spPr>
      </p:pic>
      <p:cxnSp>
        <p:nvCxnSpPr>
          <p:cNvPr id="4" name="Straight Arrow Connector 3">
            <a:extLst>
              <a:ext uri="{FF2B5EF4-FFF2-40B4-BE49-F238E27FC236}">
                <a16:creationId xmlns:a16="http://schemas.microsoft.com/office/drawing/2014/main" id="{19C08358-8C7E-5A4B-A5EE-08A8211A63D9}"/>
              </a:ext>
            </a:extLst>
          </p:cNvPr>
          <p:cNvCxnSpPr>
            <a:cxnSpLocks/>
          </p:cNvCxnSpPr>
          <p:nvPr/>
        </p:nvCxnSpPr>
        <p:spPr>
          <a:xfrm>
            <a:off x="2498272" y="881743"/>
            <a:ext cx="2906487" cy="1049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496699-793C-8F43-AF93-6234A2937D6D}"/>
              </a:ext>
            </a:extLst>
          </p:cNvPr>
          <p:cNvCxnSpPr>
            <a:cxnSpLocks/>
          </p:cNvCxnSpPr>
          <p:nvPr/>
        </p:nvCxnSpPr>
        <p:spPr>
          <a:xfrm flipH="1">
            <a:off x="8708572" y="3003247"/>
            <a:ext cx="1382485" cy="851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790A27-AFDF-684E-A6B1-F5B33C025690}"/>
              </a:ext>
            </a:extLst>
          </p:cNvPr>
          <p:cNvSpPr txBox="1"/>
          <p:nvPr/>
        </p:nvSpPr>
        <p:spPr>
          <a:xfrm>
            <a:off x="1150863" y="481633"/>
            <a:ext cx="2122714" cy="800219"/>
          </a:xfrm>
          <a:prstGeom prst="rect">
            <a:avLst/>
          </a:prstGeom>
          <a:noFill/>
        </p:spPr>
        <p:txBody>
          <a:bodyPr wrap="square" rtlCol="0">
            <a:spAutoFit/>
          </a:bodyPr>
          <a:lstStyle/>
          <a:p>
            <a:r>
              <a:rPr lang="en-US" sz="2400" dirty="0">
                <a:latin typeface="Futura Medium" panose="020B0602020204020303" pitchFamily="34" charset="-79"/>
                <a:cs typeface="Futura Medium" panose="020B0602020204020303" pitchFamily="34" charset="-79"/>
              </a:rPr>
              <a:t>152,470</a:t>
            </a:r>
            <a:r>
              <a:rPr lang="en-US" sz="2400" dirty="0"/>
              <a:t> </a:t>
            </a:r>
            <a:r>
              <a:rPr lang="en-US" sz="2200" dirty="0">
                <a:latin typeface="Futura Medium" panose="020B0602020204020303" pitchFamily="34" charset="-79"/>
                <a:cs typeface="Futura Medium" panose="020B0602020204020303" pitchFamily="34" charset="-79"/>
              </a:rPr>
              <a:t>decrease</a:t>
            </a:r>
          </a:p>
        </p:txBody>
      </p:sp>
      <p:sp>
        <p:nvSpPr>
          <p:cNvPr id="11" name="TextBox 10">
            <a:extLst>
              <a:ext uri="{FF2B5EF4-FFF2-40B4-BE49-F238E27FC236}">
                <a16:creationId xmlns:a16="http://schemas.microsoft.com/office/drawing/2014/main" id="{7AE626B5-797C-8849-B4D9-9EA794CFB403}"/>
              </a:ext>
            </a:extLst>
          </p:cNvPr>
          <p:cNvSpPr txBox="1"/>
          <p:nvPr/>
        </p:nvSpPr>
        <p:spPr>
          <a:xfrm>
            <a:off x="10091057" y="2515210"/>
            <a:ext cx="2122714" cy="769441"/>
          </a:xfrm>
          <a:prstGeom prst="rect">
            <a:avLst/>
          </a:prstGeom>
          <a:noFill/>
        </p:spPr>
        <p:txBody>
          <a:bodyPr wrap="square" rtlCol="0">
            <a:spAutoFit/>
          </a:bodyPr>
          <a:lstStyle/>
          <a:p>
            <a:r>
              <a:rPr lang="en-US" sz="2200" dirty="0">
                <a:latin typeface="Futura Medium" panose="020B0602020204020303" pitchFamily="34" charset="-79"/>
                <a:cs typeface="Futura Medium" panose="020B0602020204020303" pitchFamily="34" charset="-79"/>
              </a:rPr>
              <a:t>66,190 decrease</a:t>
            </a:r>
          </a:p>
        </p:txBody>
      </p:sp>
    </p:spTree>
    <p:extLst>
      <p:ext uri="{BB962C8B-B14F-4D97-AF65-F5344CB8AC3E}">
        <p14:creationId xmlns:p14="http://schemas.microsoft.com/office/powerpoint/2010/main" val="314987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D37B6C5-17C2-9B49-9BC1-433853A760FA}"/>
              </a:ext>
            </a:extLst>
          </p:cNvPr>
          <p:cNvSpPr>
            <a:spLocks noGrp="1"/>
          </p:cNvSpPr>
          <p:nvPr>
            <p:ph idx="1"/>
          </p:nvPr>
        </p:nvSpPr>
        <p:spPr>
          <a:xfrm>
            <a:off x="838199" y="2178686"/>
            <a:ext cx="4617722" cy="4370161"/>
          </a:xfrm>
        </p:spPr>
        <p:txBody>
          <a:bodyPr>
            <a:normAutofit/>
          </a:bodyPr>
          <a:lstStyle/>
          <a:p>
            <a:r>
              <a:rPr lang="en-US" sz="1800" dirty="0">
                <a:latin typeface="Futura Medium" panose="020B0602020204020303" pitchFamily="34" charset="-79"/>
                <a:cs typeface="Futura Medium" panose="020B0602020204020303" pitchFamily="34" charset="-79"/>
              </a:rPr>
              <a:t>Foot traffic is highest during the working week</a:t>
            </a:r>
          </a:p>
          <a:p>
            <a:r>
              <a:rPr lang="en-US" sz="1800" dirty="0">
                <a:latin typeface="Futura Medium" panose="020B0602020204020303" pitchFamily="34" charset="-79"/>
                <a:cs typeface="Futura Medium" panose="020B0602020204020303" pitchFamily="34" charset="-79"/>
              </a:rPr>
              <a:t>Foot traffic has decreased much more during the working week than the weekend during the pandemic </a:t>
            </a:r>
          </a:p>
          <a:p>
            <a:pPr marL="0" indent="0">
              <a:buNone/>
            </a:pPr>
            <a:endParaRPr lang="en-US" sz="1800" dirty="0">
              <a:latin typeface="Futura Medium" panose="020B0602020204020303" pitchFamily="34" charset="-79"/>
              <a:cs typeface="Futura Medium" panose="020B0602020204020303" pitchFamily="34" charset="-79"/>
            </a:endParaRPr>
          </a:p>
          <a:p>
            <a:r>
              <a:rPr lang="en-US" sz="1800" dirty="0">
                <a:latin typeface="Futura Medium" panose="020B0602020204020303" pitchFamily="34" charset="-79"/>
                <a:cs typeface="Futura Medium" panose="020B0602020204020303" pitchFamily="34" charset="-79"/>
              </a:rPr>
              <a:t>Consider increasing pricing of ad spaces on weekdays, especially once the pandemic ends </a:t>
            </a:r>
          </a:p>
          <a:p>
            <a:r>
              <a:rPr lang="en-US" sz="1800" dirty="0">
                <a:latin typeface="Futura Medium" panose="020B0602020204020303" pitchFamily="34" charset="-79"/>
                <a:cs typeface="Futura Medium" panose="020B0602020204020303" pitchFamily="34" charset="-79"/>
              </a:rPr>
              <a:t>Note that the ad viewer demographic is currently composed of fewer non-essential workers</a:t>
            </a:r>
          </a:p>
          <a:p>
            <a:endParaRPr lang="en-US" sz="1600" dirty="0"/>
          </a:p>
        </p:txBody>
      </p:sp>
      <p:sp>
        <p:nvSpPr>
          <p:cNvPr id="5" name="Title 1">
            <a:extLst>
              <a:ext uri="{FF2B5EF4-FFF2-40B4-BE49-F238E27FC236}">
                <a16:creationId xmlns:a16="http://schemas.microsoft.com/office/drawing/2014/main" id="{3AB14613-8965-024E-AA3F-A99B964B6F20}"/>
              </a:ext>
            </a:extLst>
          </p:cNvPr>
          <p:cNvSpPr>
            <a:spLocks noGrp="1"/>
          </p:cNvSpPr>
          <p:nvPr>
            <p:ph type="title"/>
          </p:nvPr>
        </p:nvSpPr>
        <p:spPr>
          <a:xfrm>
            <a:off x="838200" y="365125"/>
            <a:ext cx="3660396" cy="1325563"/>
          </a:xfrm>
        </p:spPr>
        <p:txBody>
          <a:bodyPr/>
          <a:lstStyle/>
          <a:p>
            <a:r>
              <a:rPr lang="en-US" dirty="0">
                <a:latin typeface="Futura Medium" panose="020B0602020204020303" pitchFamily="34" charset="-79"/>
                <a:cs typeface="Futura Medium" panose="020B0602020204020303" pitchFamily="34" charset="-79"/>
              </a:rPr>
              <a:t>Insights</a:t>
            </a:r>
          </a:p>
        </p:txBody>
      </p:sp>
      <p:sp>
        <p:nvSpPr>
          <p:cNvPr id="6" name="Content Placeholder 2">
            <a:extLst>
              <a:ext uri="{FF2B5EF4-FFF2-40B4-BE49-F238E27FC236}">
                <a16:creationId xmlns:a16="http://schemas.microsoft.com/office/drawing/2014/main" id="{CB315738-8109-DB49-851E-7C7B0B8BB8D2}"/>
              </a:ext>
            </a:extLst>
          </p:cNvPr>
          <p:cNvSpPr txBox="1">
            <a:spLocks/>
          </p:cNvSpPr>
          <p:nvPr/>
        </p:nvSpPr>
        <p:spPr>
          <a:xfrm>
            <a:off x="838200" y="1445260"/>
            <a:ext cx="3660396" cy="490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latin typeface="Futura Medium" panose="020B0602020204020303" pitchFamily="34" charset="-79"/>
                <a:cs typeface="Futura Medium" panose="020B0602020204020303" pitchFamily="34" charset="-79"/>
              </a:rPr>
              <a:t>Highest Traffic Days</a:t>
            </a:r>
          </a:p>
        </p:txBody>
      </p:sp>
      <p:pic>
        <p:nvPicPr>
          <p:cNvPr id="7" name="Content Placeholder 5" descr="Diagram, schematic&#10;&#10;Description automatically generated">
            <a:extLst>
              <a:ext uri="{FF2B5EF4-FFF2-40B4-BE49-F238E27FC236}">
                <a16:creationId xmlns:a16="http://schemas.microsoft.com/office/drawing/2014/main" id="{F4DF04BC-4266-2F47-821E-E00D5901576F}"/>
              </a:ext>
            </a:extLst>
          </p:cNvPr>
          <p:cNvPicPr>
            <a:picLocks noChangeAspect="1"/>
          </p:cNvPicPr>
          <p:nvPr/>
        </p:nvPicPr>
        <p:blipFill rotWithShape="1">
          <a:blip r:embed="rId3"/>
          <a:srcRect l="27233" r="33601"/>
          <a:stretch/>
        </p:blipFill>
        <p:spPr>
          <a:xfrm>
            <a:off x="6736080" y="0"/>
            <a:ext cx="5052060" cy="6858000"/>
          </a:xfrm>
          <a:prstGeom prst="rect">
            <a:avLst/>
          </a:prstGeom>
        </p:spPr>
      </p:pic>
      <p:cxnSp>
        <p:nvCxnSpPr>
          <p:cNvPr id="8" name="Straight Connector 7">
            <a:extLst>
              <a:ext uri="{FF2B5EF4-FFF2-40B4-BE49-F238E27FC236}">
                <a16:creationId xmlns:a16="http://schemas.microsoft.com/office/drawing/2014/main" id="{271DA04E-E905-534F-B204-9DF74CD6680C}"/>
              </a:ext>
            </a:extLst>
          </p:cNvPr>
          <p:cNvCxnSpPr>
            <a:cxnSpLocks/>
          </p:cNvCxnSpPr>
          <p:nvPr/>
        </p:nvCxnSpPr>
        <p:spPr>
          <a:xfrm>
            <a:off x="838199" y="3815731"/>
            <a:ext cx="3002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7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983D3B-DA43-F844-9606-FD2546588D65}"/>
              </a:ext>
            </a:extLst>
          </p:cNvPr>
          <p:cNvSpPr>
            <a:spLocks noGrp="1"/>
          </p:cNvSpPr>
          <p:nvPr>
            <p:ph type="title"/>
          </p:nvPr>
        </p:nvSpPr>
        <p:spPr>
          <a:xfrm>
            <a:off x="838200" y="365125"/>
            <a:ext cx="3383280" cy="1325563"/>
          </a:xfrm>
        </p:spPr>
        <p:txBody>
          <a:bodyPr/>
          <a:lstStyle/>
          <a:p>
            <a:r>
              <a:rPr lang="en-US" dirty="0">
                <a:latin typeface="Futura Medium" panose="020B0602020204020303" pitchFamily="34" charset="-79"/>
                <a:cs typeface="Futura Medium" panose="020B0602020204020303" pitchFamily="34" charset="-79"/>
              </a:rPr>
              <a:t>Analysis </a:t>
            </a:r>
          </a:p>
        </p:txBody>
      </p:sp>
      <p:sp>
        <p:nvSpPr>
          <p:cNvPr id="5" name="Content Placeholder 2">
            <a:extLst>
              <a:ext uri="{FF2B5EF4-FFF2-40B4-BE49-F238E27FC236}">
                <a16:creationId xmlns:a16="http://schemas.microsoft.com/office/drawing/2014/main" id="{90ADE706-7996-8D49-A312-5F988219090F}"/>
              </a:ext>
            </a:extLst>
          </p:cNvPr>
          <p:cNvSpPr>
            <a:spLocks noGrp="1"/>
          </p:cNvSpPr>
          <p:nvPr>
            <p:ph idx="1"/>
          </p:nvPr>
        </p:nvSpPr>
        <p:spPr>
          <a:xfrm>
            <a:off x="838200" y="1445260"/>
            <a:ext cx="3383280" cy="490855"/>
          </a:xfrm>
        </p:spPr>
        <p:txBody>
          <a:bodyPr>
            <a:normAutofit fontScale="92500"/>
          </a:bodyPr>
          <a:lstStyle/>
          <a:p>
            <a:pPr marL="0" indent="0">
              <a:buNone/>
            </a:pPr>
            <a:r>
              <a:rPr lang="en-US" dirty="0">
                <a:latin typeface="Futura Medium" panose="020B0602020204020303" pitchFamily="34" charset="-79"/>
                <a:cs typeface="Futura Medium" panose="020B0602020204020303" pitchFamily="34" charset="-79"/>
              </a:rPr>
              <a:t>Highest Traffic Hours</a:t>
            </a:r>
          </a:p>
        </p:txBody>
      </p:sp>
      <p:sp>
        <p:nvSpPr>
          <p:cNvPr id="12" name="Content Placeholder 2">
            <a:extLst>
              <a:ext uri="{FF2B5EF4-FFF2-40B4-BE49-F238E27FC236}">
                <a16:creationId xmlns:a16="http://schemas.microsoft.com/office/drawing/2014/main" id="{D73E4116-C156-BB4F-BC0B-3D0920E4943C}"/>
              </a:ext>
            </a:extLst>
          </p:cNvPr>
          <p:cNvSpPr txBox="1">
            <a:spLocks/>
          </p:cNvSpPr>
          <p:nvPr/>
        </p:nvSpPr>
        <p:spPr>
          <a:xfrm>
            <a:off x="838199" y="2338334"/>
            <a:ext cx="3660397" cy="3239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Futura Medium" panose="020B0602020204020303" pitchFamily="34" charset="-79"/>
                <a:cs typeface="Futura Medium" panose="020B0602020204020303" pitchFamily="34" charset="-79"/>
              </a:rPr>
              <a:t>Foot traffic: sum of turnstile entries and exits</a:t>
            </a:r>
          </a:p>
          <a:p>
            <a:pPr marL="0" indent="0">
              <a:buNone/>
            </a:pPr>
            <a:endParaRPr lang="en-US" sz="1800" dirty="0">
              <a:latin typeface="Futura Medium" panose="020B0602020204020303" pitchFamily="34" charset="-79"/>
              <a:cs typeface="Futura Medium" panose="020B0602020204020303" pitchFamily="34" charset="-79"/>
            </a:endParaRPr>
          </a:p>
        </p:txBody>
      </p:sp>
      <p:pic>
        <p:nvPicPr>
          <p:cNvPr id="14" name="Graphic 13">
            <a:extLst>
              <a:ext uri="{FF2B5EF4-FFF2-40B4-BE49-F238E27FC236}">
                <a16:creationId xmlns:a16="http://schemas.microsoft.com/office/drawing/2014/main" id="{65F60A13-94F9-AB49-BA09-B490DCDE5D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51613" y="618116"/>
            <a:ext cx="6834981" cy="5638449"/>
          </a:xfrm>
          <a:prstGeom prst="rect">
            <a:avLst/>
          </a:prstGeom>
        </p:spPr>
      </p:pic>
    </p:spTree>
    <p:extLst>
      <p:ext uri="{BB962C8B-B14F-4D97-AF65-F5344CB8AC3E}">
        <p14:creationId xmlns:p14="http://schemas.microsoft.com/office/powerpoint/2010/main" val="3344128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146BAA2-B856-AB4E-ADF7-190F933BF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7623" y="514350"/>
            <a:ext cx="9116754" cy="5829300"/>
          </a:xfrm>
          <a:prstGeom prst="rect">
            <a:avLst/>
          </a:prstGeom>
        </p:spPr>
      </p:pic>
    </p:spTree>
    <p:extLst>
      <p:ext uri="{BB962C8B-B14F-4D97-AF65-F5344CB8AC3E}">
        <p14:creationId xmlns:p14="http://schemas.microsoft.com/office/powerpoint/2010/main" val="522833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146BAA2-B856-AB4E-ADF7-190F933BF3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7623" y="514350"/>
            <a:ext cx="9116754" cy="5829300"/>
          </a:xfrm>
          <a:prstGeom prst="rect">
            <a:avLst/>
          </a:prstGeom>
        </p:spPr>
      </p:pic>
      <p:cxnSp>
        <p:nvCxnSpPr>
          <p:cNvPr id="3" name="Straight Arrow Connector 2">
            <a:extLst>
              <a:ext uri="{FF2B5EF4-FFF2-40B4-BE49-F238E27FC236}">
                <a16:creationId xmlns:a16="http://schemas.microsoft.com/office/drawing/2014/main" id="{B7414E44-3DE4-BA4E-88A4-B4555C2BDED9}"/>
              </a:ext>
            </a:extLst>
          </p:cNvPr>
          <p:cNvCxnSpPr>
            <a:cxnSpLocks/>
          </p:cNvCxnSpPr>
          <p:nvPr/>
        </p:nvCxnSpPr>
        <p:spPr>
          <a:xfrm flipH="1">
            <a:off x="5431972" y="2486778"/>
            <a:ext cx="1088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B841052-8858-CE47-994A-68E300172E40}"/>
              </a:ext>
            </a:extLst>
          </p:cNvPr>
          <p:cNvCxnSpPr>
            <a:cxnSpLocks/>
          </p:cNvCxnSpPr>
          <p:nvPr/>
        </p:nvCxnSpPr>
        <p:spPr>
          <a:xfrm flipH="1">
            <a:off x="6738257" y="3227008"/>
            <a:ext cx="1088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111D2C3-0746-DD40-9C16-B6391D62D82F}"/>
              </a:ext>
            </a:extLst>
          </p:cNvPr>
          <p:cNvCxnSpPr>
            <a:cxnSpLocks/>
          </p:cNvCxnSpPr>
          <p:nvPr/>
        </p:nvCxnSpPr>
        <p:spPr>
          <a:xfrm flipH="1">
            <a:off x="8049985" y="1681238"/>
            <a:ext cx="10885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929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D37B6C5-17C2-9B49-9BC1-433853A760FA}"/>
              </a:ext>
            </a:extLst>
          </p:cNvPr>
          <p:cNvSpPr>
            <a:spLocks noGrp="1"/>
          </p:cNvSpPr>
          <p:nvPr>
            <p:ph idx="1"/>
          </p:nvPr>
        </p:nvSpPr>
        <p:spPr>
          <a:xfrm>
            <a:off x="838199" y="2178686"/>
            <a:ext cx="4617722" cy="4370161"/>
          </a:xfrm>
        </p:spPr>
        <p:txBody>
          <a:bodyPr>
            <a:normAutofit/>
          </a:bodyPr>
          <a:lstStyle/>
          <a:p>
            <a:r>
              <a:rPr lang="en-US" sz="1800" dirty="0">
                <a:latin typeface="Futura Medium" panose="020B0602020204020303" pitchFamily="34" charset="-79"/>
                <a:cs typeface="Futura Medium" panose="020B0602020204020303" pitchFamily="34" charset="-79"/>
              </a:rPr>
              <a:t>Foot traffic is highest in the evenings</a:t>
            </a:r>
          </a:p>
          <a:p>
            <a:r>
              <a:rPr lang="en-US" sz="1800" dirty="0">
                <a:latin typeface="Futura Medium" panose="020B0602020204020303" pitchFamily="34" charset="-79"/>
                <a:cs typeface="Futura Medium" panose="020B0602020204020303" pitchFamily="34" charset="-79"/>
              </a:rPr>
              <a:t>Foot traffic around midday is perhaps higher than expected</a:t>
            </a:r>
          </a:p>
          <a:p>
            <a:endParaRPr lang="en-US" sz="1800" dirty="0"/>
          </a:p>
          <a:p>
            <a:r>
              <a:rPr lang="en-US" sz="1800" dirty="0">
                <a:latin typeface="Futura Medium" panose="020B0602020204020303" pitchFamily="34" charset="-79"/>
                <a:cs typeface="Futura Medium" panose="020B0602020204020303" pitchFamily="34" charset="-79"/>
              </a:rPr>
              <a:t>Consider increasing pricing of midday ad spaces </a:t>
            </a:r>
          </a:p>
        </p:txBody>
      </p:sp>
      <p:sp>
        <p:nvSpPr>
          <p:cNvPr id="5" name="Title 1">
            <a:extLst>
              <a:ext uri="{FF2B5EF4-FFF2-40B4-BE49-F238E27FC236}">
                <a16:creationId xmlns:a16="http://schemas.microsoft.com/office/drawing/2014/main" id="{3AB14613-8965-024E-AA3F-A99B964B6F20}"/>
              </a:ext>
            </a:extLst>
          </p:cNvPr>
          <p:cNvSpPr>
            <a:spLocks noGrp="1"/>
          </p:cNvSpPr>
          <p:nvPr>
            <p:ph type="title"/>
          </p:nvPr>
        </p:nvSpPr>
        <p:spPr>
          <a:xfrm>
            <a:off x="838200" y="365125"/>
            <a:ext cx="3660396" cy="1325563"/>
          </a:xfrm>
        </p:spPr>
        <p:txBody>
          <a:bodyPr/>
          <a:lstStyle/>
          <a:p>
            <a:r>
              <a:rPr lang="en-US" dirty="0">
                <a:latin typeface="Futura Medium" panose="020B0602020204020303" pitchFamily="34" charset="-79"/>
                <a:cs typeface="Futura Medium" panose="020B0602020204020303" pitchFamily="34" charset="-79"/>
              </a:rPr>
              <a:t>Insights</a:t>
            </a:r>
          </a:p>
        </p:txBody>
      </p:sp>
      <p:sp>
        <p:nvSpPr>
          <p:cNvPr id="6" name="Content Placeholder 2">
            <a:extLst>
              <a:ext uri="{FF2B5EF4-FFF2-40B4-BE49-F238E27FC236}">
                <a16:creationId xmlns:a16="http://schemas.microsoft.com/office/drawing/2014/main" id="{CB315738-8109-DB49-851E-7C7B0B8BB8D2}"/>
              </a:ext>
            </a:extLst>
          </p:cNvPr>
          <p:cNvSpPr txBox="1">
            <a:spLocks/>
          </p:cNvSpPr>
          <p:nvPr/>
        </p:nvSpPr>
        <p:spPr>
          <a:xfrm>
            <a:off x="838200" y="1445260"/>
            <a:ext cx="3660396" cy="490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latin typeface="Futura Medium" panose="020B0602020204020303" pitchFamily="34" charset="-79"/>
                <a:cs typeface="Futura Medium" panose="020B0602020204020303" pitchFamily="34" charset="-79"/>
              </a:rPr>
              <a:t>Highest Traffic Hours</a:t>
            </a:r>
          </a:p>
        </p:txBody>
      </p:sp>
      <p:pic>
        <p:nvPicPr>
          <p:cNvPr id="7" name="Content Placeholder 5" descr="Diagram, schematic&#10;&#10;Description automatically generated">
            <a:extLst>
              <a:ext uri="{FF2B5EF4-FFF2-40B4-BE49-F238E27FC236}">
                <a16:creationId xmlns:a16="http://schemas.microsoft.com/office/drawing/2014/main" id="{F4DF04BC-4266-2F47-821E-E00D5901576F}"/>
              </a:ext>
            </a:extLst>
          </p:cNvPr>
          <p:cNvPicPr>
            <a:picLocks noChangeAspect="1"/>
          </p:cNvPicPr>
          <p:nvPr/>
        </p:nvPicPr>
        <p:blipFill rotWithShape="1">
          <a:blip r:embed="rId3"/>
          <a:srcRect l="27233" r="33601"/>
          <a:stretch/>
        </p:blipFill>
        <p:spPr>
          <a:xfrm>
            <a:off x="6736080" y="0"/>
            <a:ext cx="5052060" cy="6858000"/>
          </a:xfrm>
          <a:prstGeom prst="rect">
            <a:avLst/>
          </a:prstGeom>
        </p:spPr>
      </p:pic>
      <p:cxnSp>
        <p:nvCxnSpPr>
          <p:cNvPr id="8" name="Straight Connector 7">
            <a:extLst>
              <a:ext uri="{FF2B5EF4-FFF2-40B4-BE49-F238E27FC236}">
                <a16:creationId xmlns:a16="http://schemas.microsoft.com/office/drawing/2014/main" id="{271DA04E-E905-534F-B204-9DF74CD6680C}"/>
              </a:ext>
            </a:extLst>
          </p:cNvPr>
          <p:cNvCxnSpPr>
            <a:cxnSpLocks/>
          </p:cNvCxnSpPr>
          <p:nvPr/>
        </p:nvCxnSpPr>
        <p:spPr>
          <a:xfrm>
            <a:off x="854528" y="3323834"/>
            <a:ext cx="3002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416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3822EF-A941-F84C-8ABD-27BBF2DD3F4F}"/>
              </a:ext>
            </a:extLst>
          </p:cNvPr>
          <p:cNvSpPr>
            <a:spLocks noGrp="1"/>
          </p:cNvSpPr>
          <p:nvPr>
            <p:ph type="title"/>
          </p:nvPr>
        </p:nvSpPr>
        <p:spPr>
          <a:xfrm>
            <a:off x="838200" y="365125"/>
            <a:ext cx="3660396" cy="1325563"/>
          </a:xfrm>
        </p:spPr>
        <p:txBody>
          <a:bodyPr/>
          <a:lstStyle/>
          <a:p>
            <a:r>
              <a:rPr lang="en-US" dirty="0">
                <a:latin typeface="Futura Medium" panose="020B0602020204020303" pitchFamily="34" charset="-79"/>
                <a:cs typeface="Futura Medium" panose="020B0602020204020303" pitchFamily="34" charset="-79"/>
              </a:rPr>
              <a:t>Conclusion</a:t>
            </a:r>
          </a:p>
        </p:txBody>
      </p:sp>
      <p:sp>
        <p:nvSpPr>
          <p:cNvPr id="5" name="Content Placeholder 2">
            <a:extLst>
              <a:ext uri="{FF2B5EF4-FFF2-40B4-BE49-F238E27FC236}">
                <a16:creationId xmlns:a16="http://schemas.microsoft.com/office/drawing/2014/main" id="{A07F065E-3ABF-DD40-9D56-22A4639FBA5A}"/>
              </a:ext>
            </a:extLst>
          </p:cNvPr>
          <p:cNvSpPr txBox="1">
            <a:spLocks/>
          </p:cNvSpPr>
          <p:nvPr/>
        </p:nvSpPr>
        <p:spPr>
          <a:xfrm>
            <a:off x="838200" y="1445260"/>
            <a:ext cx="4876800" cy="490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latin typeface="Futura Medium" panose="020B0602020204020303" pitchFamily="34" charset="-79"/>
                <a:cs typeface="Futura Medium" panose="020B0602020204020303" pitchFamily="34" charset="-79"/>
              </a:rPr>
              <a:t>Liveboard Advertising Pricing</a:t>
            </a:r>
          </a:p>
        </p:txBody>
      </p:sp>
      <p:sp>
        <p:nvSpPr>
          <p:cNvPr id="6" name="Content Placeholder 2">
            <a:extLst>
              <a:ext uri="{FF2B5EF4-FFF2-40B4-BE49-F238E27FC236}">
                <a16:creationId xmlns:a16="http://schemas.microsoft.com/office/drawing/2014/main" id="{497B76F8-F2F5-5148-9610-B79E7ECA6378}"/>
              </a:ext>
            </a:extLst>
          </p:cNvPr>
          <p:cNvSpPr>
            <a:spLocks noGrp="1"/>
          </p:cNvSpPr>
          <p:nvPr>
            <p:ph idx="1"/>
          </p:nvPr>
        </p:nvSpPr>
        <p:spPr>
          <a:xfrm>
            <a:off x="838199" y="2178686"/>
            <a:ext cx="4617722" cy="4370161"/>
          </a:xfrm>
        </p:spPr>
        <p:txBody>
          <a:bodyPr>
            <a:normAutofit/>
          </a:bodyPr>
          <a:lstStyle/>
          <a:p>
            <a:r>
              <a:rPr lang="en-US" sz="1800" dirty="0">
                <a:latin typeface="Futura Medium" panose="020B0602020204020303" pitchFamily="34" charset="-79"/>
                <a:cs typeface="Futura Medium" panose="020B0602020204020303" pitchFamily="34" charset="-79"/>
              </a:rPr>
              <a:t>Consider increasing pricing of ad spaces in Manhattan stations located in non-commercial areas that are currently seeing high traffic</a:t>
            </a:r>
          </a:p>
          <a:p>
            <a:r>
              <a:rPr lang="en-US" sz="1800" dirty="0">
                <a:latin typeface="Futura Medium" panose="020B0602020204020303" pitchFamily="34" charset="-79"/>
                <a:cs typeface="Futura Medium" panose="020B0602020204020303" pitchFamily="34" charset="-79"/>
              </a:rPr>
              <a:t>Consider increasing pricing of ad spaces on weekdays, especially once the pandemic ends </a:t>
            </a:r>
          </a:p>
          <a:p>
            <a:r>
              <a:rPr lang="en-US" sz="1800" dirty="0">
                <a:latin typeface="Futura Medium" panose="020B0602020204020303" pitchFamily="34" charset="-79"/>
                <a:cs typeface="Futura Medium" panose="020B0602020204020303" pitchFamily="34" charset="-79"/>
              </a:rPr>
              <a:t>Consider increasing pricing of midday ad spaces </a:t>
            </a:r>
          </a:p>
        </p:txBody>
      </p:sp>
      <p:pic>
        <p:nvPicPr>
          <p:cNvPr id="12" name="Picture 11" descr="A picture containing text, ceiling, indoor, floor&#10;&#10;Description automatically generated">
            <a:extLst>
              <a:ext uri="{FF2B5EF4-FFF2-40B4-BE49-F238E27FC236}">
                <a16:creationId xmlns:a16="http://schemas.microsoft.com/office/drawing/2014/main" id="{7340AD11-14AB-C546-8B82-BF8C3A13A6E7}"/>
              </a:ext>
            </a:extLst>
          </p:cNvPr>
          <p:cNvPicPr>
            <a:picLocks noChangeAspect="1"/>
          </p:cNvPicPr>
          <p:nvPr/>
        </p:nvPicPr>
        <p:blipFill rotWithShape="1">
          <a:blip r:embed="rId3"/>
          <a:srcRect l="41885" r="-1"/>
          <a:stretch/>
        </p:blipFill>
        <p:spPr>
          <a:xfrm>
            <a:off x="6217920" y="0"/>
            <a:ext cx="5974080" cy="6858000"/>
          </a:xfrm>
          <a:prstGeom prst="rect">
            <a:avLst/>
          </a:prstGeom>
        </p:spPr>
      </p:pic>
    </p:spTree>
    <p:extLst>
      <p:ext uri="{BB962C8B-B14F-4D97-AF65-F5344CB8AC3E}">
        <p14:creationId xmlns:p14="http://schemas.microsoft.com/office/powerpoint/2010/main" val="3138263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6DFC-5E4F-B743-BEFB-14B6CBDC533D}"/>
              </a:ext>
            </a:extLst>
          </p:cNvPr>
          <p:cNvSpPr>
            <a:spLocks noGrp="1"/>
          </p:cNvSpPr>
          <p:nvPr>
            <p:ph type="title"/>
          </p:nvPr>
        </p:nvSpPr>
        <p:spPr/>
        <p:txBody>
          <a:bodyPr/>
          <a:lstStyle/>
          <a:p>
            <a:r>
              <a:rPr lang="en-US" dirty="0">
                <a:latin typeface="Futura Medium" panose="020B0602020204020303" pitchFamily="34" charset="-79"/>
                <a:cs typeface="Futura Medium" panose="020B0602020204020303" pitchFamily="34" charset="-79"/>
              </a:rPr>
              <a:t>Issue</a:t>
            </a:r>
          </a:p>
        </p:txBody>
      </p:sp>
      <p:sp>
        <p:nvSpPr>
          <p:cNvPr id="3" name="Content Placeholder 2">
            <a:extLst>
              <a:ext uri="{FF2B5EF4-FFF2-40B4-BE49-F238E27FC236}">
                <a16:creationId xmlns:a16="http://schemas.microsoft.com/office/drawing/2014/main" id="{FCCB96A9-1843-D541-B07E-5B1C4A7D2635}"/>
              </a:ext>
            </a:extLst>
          </p:cNvPr>
          <p:cNvSpPr>
            <a:spLocks noGrp="1"/>
          </p:cNvSpPr>
          <p:nvPr>
            <p:ph idx="1"/>
          </p:nvPr>
        </p:nvSpPr>
        <p:spPr>
          <a:xfrm>
            <a:off x="838200" y="1825625"/>
            <a:ext cx="4973664" cy="4351338"/>
          </a:xfrm>
        </p:spPr>
        <p:txBody>
          <a:bodyPr>
            <a:normAutofit/>
          </a:bodyPr>
          <a:lstStyle/>
          <a:p>
            <a:pPr marL="0" indent="0">
              <a:buNone/>
            </a:pPr>
            <a:r>
              <a:rPr lang="en-US" sz="2000" dirty="0">
                <a:latin typeface="Futura Medium" panose="020B0602020204020303" pitchFamily="34" charset="-79"/>
                <a:cs typeface="Futura Medium" panose="020B0602020204020303" pitchFamily="34" charset="-79"/>
              </a:rPr>
              <a:t>Across MTA stations, OutFront Media has a network of liveboards: digital advertising boards. </a:t>
            </a:r>
          </a:p>
          <a:p>
            <a:pPr marL="0" indent="0">
              <a:buNone/>
            </a:pPr>
            <a:r>
              <a:rPr lang="en-US" sz="2000" dirty="0">
                <a:latin typeface="Futura Medium" panose="020B0602020204020303" pitchFamily="34" charset="-79"/>
                <a:cs typeface="Futura Medium" panose="020B0602020204020303" pitchFamily="34" charset="-79"/>
              </a:rPr>
              <a:t>Given that liveboard advertisement spaces are available for purchase at different stations, at different times, and on different days, the pricing of these advertisement spaces can be optimized based on the foot traffic of the stations. </a:t>
            </a:r>
          </a:p>
          <a:p>
            <a:pPr marL="0" indent="0">
              <a:buNone/>
            </a:pPr>
            <a:endParaRPr lang="en-US" sz="2000" dirty="0">
              <a:latin typeface="Futura Medium" panose="020B0602020204020303" pitchFamily="34" charset="-79"/>
              <a:cs typeface="Futura Medium" panose="020B0602020204020303" pitchFamily="34" charset="-79"/>
            </a:endParaRPr>
          </a:p>
        </p:txBody>
      </p:sp>
      <p:cxnSp>
        <p:nvCxnSpPr>
          <p:cNvPr id="5" name="Straight Connector 4">
            <a:extLst>
              <a:ext uri="{FF2B5EF4-FFF2-40B4-BE49-F238E27FC236}">
                <a16:creationId xmlns:a16="http://schemas.microsoft.com/office/drawing/2014/main" id="{87E52E68-7EE5-D84C-9A6E-A3742FA70E8F}"/>
              </a:ext>
            </a:extLst>
          </p:cNvPr>
          <p:cNvCxnSpPr>
            <a:cxnSpLocks/>
          </p:cNvCxnSpPr>
          <p:nvPr/>
        </p:nvCxnSpPr>
        <p:spPr>
          <a:xfrm>
            <a:off x="6132163" y="1825625"/>
            <a:ext cx="0" cy="39971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8943E98-6DB8-1946-AE9C-D81DEDDDC42F}"/>
              </a:ext>
            </a:extLst>
          </p:cNvPr>
          <p:cNvSpPr txBox="1">
            <a:spLocks/>
          </p:cNvSpPr>
          <p:nvPr/>
        </p:nvSpPr>
        <p:spPr>
          <a:xfrm>
            <a:off x="6371096" y="365125"/>
            <a:ext cx="51363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utura Medium" panose="020B0602020204020303" pitchFamily="34" charset="-79"/>
                <a:cs typeface="Futura Medium" panose="020B0602020204020303" pitchFamily="34" charset="-79"/>
              </a:rPr>
              <a:t>Question </a:t>
            </a:r>
          </a:p>
        </p:txBody>
      </p:sp>
      <p:sp>
        <p:nvSpPr>
          <p:cNvPr id="10" name="Content Placeholder 2">
            <a:extLst>
              <a:ext uri="{FF2B5EF4-FFF2-40B4-BE49-F238E27FC236}">
                <a16:creationId xmlns:a16="http://schemas.microsoft.com/office/drawing/2014/main" id="{9AB758B8-D17A-B14C-8A08-A86D38948A5F}"/>
              </a:ext>
            </a:extLst>
          </p:cNvPr>
          <p:cNvSpPr txBox="1">
            <a:spLocks/>
          </p:cNvSpPr>
          <p:nvPr/>
        </p:nvSpPr>
        <p:spPr>
          <a:xfrm>
            <a:off x="6452463" y="1825625"/>
            <a:ext cx="49736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Futura Medium" panose="020B0602020204020303" pitchFamily="34" charset="-79"/>
                <a:cs typeface="Futura Medium" panose="020B0602020204020303" pitchFamily="34" charset="-79"/>
              </a:rPr>
              <a:t>What stations and on what days and times could OutFront Media increase the pricing of their MTA advertising spaces in the year ahead? </a:t>
            </a:r>
          </a:p>
        </p:txBody>
      </p:sp>
    </p:spTree>
    <p:extLst>
      <p:ext uri="{BB962C8B-B14F-4D97-AF65-F5344CB8AC3E}">
        <p14:creationId xmlns:p14="http://schemas.microsoft.com/office/powerpoint/2010/main" val="341917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2F25-E17D-CC48-B673-4F1124A8A23E}"/>
              </a:ext>
            </a:extLst>
          </p:cNvPr>
          <p:cNvSpPr>
            <a:spLocks noGrp="1"/>
          </p:cNvSpPr>
          <p:nvPr>
            <p:ph type="title"/>
          </p:nvPr>
        </p:nvSpPr>
        <p:spPr/>
        <p:txBody>
          <a:bodyPr/>
          <a:lstStyle/>
          <a:p>
            <a:endParaRPr lang="en-US"/>
          </a:p>
        </p:txBody>
      </p:sp>
      <p:pic>
        <p:nvPicPr>
          <p:cNvPr id="5" name="Content Placeholder 4" descr="A picture containing text, floor, indoor, ceiling&#10;&#10;Description automatically generated">
            <a:extLst>
              <a:ext uri="{FF2B5EF4-FFF2-40B4-BE49-F238E27FC236}">
                <a16:creationId xmlns:a16="http://schemas.microsoft.com/office/drawing/2014/main" id="{9252EBFF-F3AB-7E4B-B87A-9E5768B9D720}"/>
              </a:ext>
            </a:extLst>
          </p:cNvPr>
          <p:cNvPicPr>
            <a:picLocks noGrp="1" noChangeAspect="1"/>
          </p:cNvPicPr>
          <p:nvPr>
            <p:ph idx="1"/>
          </p:nvPr>
        </p:nvPicPr>
        <p:blipFill>
          <a:blip r:embed="rId2"/>
          <a:stretch>
            <a:fillRect/>
          </a:stretch>
        </p:blipFill>
        <p:spPr>
          <a:xfrm>
            <a:off x="0" y="0"/>
            <a:ext cx="12209318" cy="6858000"/>
          </a:xfrm>
        </p:spPr>
      </p:pic>
    </p:spTree>
    <p:extLst>
      <p:ext uri="{BB962C8B-B14F-4D97-AF65-F5344CB8AC3E}">
        <p14:creationId xmlns:p14="http://schemas.microsoft.com/office/powerpoint/2010/main" val="248831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B913-2DED-3949-8759-5E372B06051F}"/>
              </a:ext>
            </a:extLst>
          </p:cNvPr>
          <p:cNvSpPr>
            <a:spLocks noGrp="1"/>
          </p:cNvSpPr>
          <p:nvPr>
            <p:ph type="title"/>
          </p:nvPr>
        </p:nvSpPr>
        <p:spPr>
          <a:xfrm>
            <a:off x="838200" y="365125"/>
            <a:ext cx="2499360" cy="1325563"/>
          </a:xfrm>
        </p:spPr>
        <p:txBody>
          <a:bodyPr/>
          <a:lstStyle/>
          <a:p>
            <a:r>
              <a:rPr lang="en-US" dirty="0">
                <a:latin typeface="Futura Medium" panose="020B0602020204020303" pitchFamily="34" charset="-79"/>
                <a:cs typeface="Futura Medium" panose="020B0602020204020303" pitchFamily="34" charset="-79"/>
              </a:rPr>
              <a:t>Data</a:t>
            </a:r>
          </a:p>
        </p:txBody>
      </p:sp>
      <p:sp>
        <p:nvSpPr>
          <p:cNvPr id="3" name="Content Placeholder 2">
            <a:extLst>
              <a:ext uri="{FF2B5EF4-FFF2-40B4-BE49-F238E27FC236}">
                <a16:creationId xmlns:a16="http://schemas.microsoft.com/office/drawing/2014/main" id="{A6628C85-ABF4-5E43-8599-E191DEB3DC3F}"/>
              </a:ext>
            </a:extLst>
          </p:cNvPr>
          <p:cNvSpPr>
            <a:spLocks noGrp="1"/>
          </p:cNvSpPr>
          <p:nvPr>
            <p:ph idx="1"/>
          </p:nvPr>
        </p:nvSpPr>
        <p:spPr>
          <a:xfrm>
            <a:off x="838200" y="1520825"/>
            <a:ext cx="6187440" cy="1687513"/>
          </a:xfrm>
        </p:spPr>
        <p:txBody>
          <a:bodyPr>
            <a:normAutofit/>
          </a:bodyPr>
          <a:lstStyle/>
          <a:p>
            <a:r>
              <a:rPr lang="en-US" dirty="0">
                <a:latin typeface="Futura Medium" panose="020B0602020204020303" pitchFamily="34" charset="-79"/>
                <a:cs typeface="Futura Medium" panose="020B0602020204020303" pitchFamily="34" charset="-79"/>
              </a:rPr>
              <a:t>MTA turnstile data</a:t>
            </a:r>
          </a:p>
          <a:p>
            <a:pPr lvl="1"/>
            <a:r>
              <a:rPr lang="en-US" dirty="0">
                <a:latin typeface="Futura Medium" panose="020B0602020204020303" pitchFamily="34" charset="-79"/>
                <a:cs typeface="Futura Medium" panose="020B0602020204020303" pitchFamily="34" charset="-79"/>
              </a:rPr>
              <a:t>Jan – March 2019</a:t>
            </a:r>
          </a:p>
          <a:p>
            <a:pPr lvl="1"/>
            <a:r>
              <a:rPr lang="en-US" dirty="0">
                <a:latin typeface="Futura Medium" panose="020B0602020204020303" pitchFamily="34" charset="-79"/>
                <a:cs typeface="Futura Medium" panose="020B0602020204020303" pitchFamily="34" charset="-79"/>
              </a:rPr>
              <a:t>Jan – March 2021</a:t>
            </a:r>
          </a:p>
        </p:txBody>
      </p:sp>
      <p:sp>
        <p:nvSpPr>
          <p:cNvPr id="8" name="Title 1">
            <a:extLst>
              <a:ext uri="{FF2B5EF4-FFF2-40B4-BE49-F238E27FC236}">
                <a16:creationId xmlns:a16="http://schemas.microsoft.com/office/drawing/2014/main" id="{6B91D814-A330-0D49-8E3E-886472D34427}"/>
              </a:ext>
            </a:extLst>
          </p:cNvPr>
          <p:cNvSpPr txBox="1">
            <a:spLocks/>
          </p:cNvSpPr>
          <p:nvPr/>
        </p:nvSpPr>
        <p:spPr>
          <a:xfrm>
            <a:off x="838200" y="3315018"/>
            <a:ext cx="24993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utura Medium" panose="020B0602020204020303" pitchFamily="34" charset="-79"/>
                <a:cs typeface="Futura Medium" panose="020B0602020204020303" pitchFamily="34" charset="-79"/>
              </a:rPr>
              <a:t>Tools</a:t>
            </a:r>
          </a:p>
        </p:txBody>
      </p:sp>
      <p:sp>
        <p:nvSpPr>
          <p:cNvPr id="10" name="Content Placeholder 2">
            <a:extLst>
              <a:ext uri="{FF2B5EF4-FFF2-40B4-BE49-F238E27FC236}">
                <a16:creationId xmlns:a16="http://schemas.microsoft.com/office/drawing/2014/main" id="{0CD18FDA-3400-2543-A83E-F7991201AF78}"/>
              </a:ext>
            </a:extLst>
          </p:cNvPr>
          <p:cNvSpPr txBox="1">
            <a:spLocks/>
          </p:cNvSpPr>
          <p:nvPr/>
        </p:nvSpPr>
        <p:spPr>
          <a:xfrm>
            <a:off x="731520" y="4493418"/>
            <a:ext cx="6187440" cy="1687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utura Medium" panose="020B0602020204020303" pitchFamily="34" charset="-79"/>
                <a:cs typeface="Futura Medium" panose="020B0602020204020303" pitchFamily="34" charset="-79"/>
              </a:rPr>
              <a:t>SQL</a:t>
            </a:r>
          </a:p>
          <a:p>
            <a:r>
              <a:rPr lang="en-US" dirty="0">
                <a:latin typeface="Futura Medium" panose="020B0602020204020303" pitchFamily="34" charset="-79"/>
                <a:cs typeface="Futura Medium" panose="020B0602020204020303" pitchFamily="34" charset="-79"/>
              </a:rPr>
              <a:t>Pandas</a:t>
            </a:r>
          </a:p>
          <a:p>
            <a:r>
              <a:rPr lang="en-US" dirty="0">
                <a:latin typeface="Futura Medium" panose="020B0602020204020303" pitchFamily="34" charset="-79"/>
                <a:cs typeface="Futura Medium" panose="020B0602020204020303" pitchFamily="34" charset="-79"/>
              </a:rPr>
              <a:t>Matplotlib</a:t>
            </a:r>
          </a:p>
        </p:txBody>
      </p:sp>
      <p:cxnSp>
        <p:nvCxnSpPr>
          <p:cNvPr id="11" name="Straight Connector 10">
            <a:extLst>
              <a:ext uri="{FF2B5EF4-FFF2-40B4-BE49-F238E27FC236}">
                <a16:creationId xmlns:a16="http://schemas.microsoft.com/office/drawing/2014/main" id="{8F5B935B-A913-B842-B5F1-66947F0F5D78}"/>
              </a:ext>
            </a:extLst>
          </p:cNvPr>
          <p:cNvCxnSpPr>
            <a:cxnSpLocks/>
          </p:cNvCxnSpPr>
          <p:nvPr/>
        </p:nvCxnSpPr>
        <p:spPr>
          <a:xfrm>
            <a:off x="731520" y="3186931"/>
            <a:ext cx="3002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text, window&#10;&#10;Description automatically generated">
            <a:extLst>
              <a:ext uri="{FF2B5EF4-FFF2-40B4-BE49-F238E27FC236}">
                <a16:creationId xmlns:a16="http://schemas.microsoft.com/office/drawing/2014/main" id="{CABDE5DF-71EF-3444-A1B4-304ED17E0F57}"/>
              </a:ext>
            </a:extLst>
          </p:cNvPr>
          <p:cNvPicPr>
            <a:picLocks noChangeAspect="1"/>
          </p:cNvPicPr>
          <p:nvPr/>
        </p:nvPicPr>
        <p:blipFill>
          <a:blip r:embed="rId3"/>
          <a:stretch>
            <a:fillRect/>
          </a:stretch>
        </p:blipFill>
        <p:spPr>
          <a:xfrm>
            <a:off x="5970684" y="0"/>
            <a:ext cx="6221316" cy="6858000"/>
          </a:xfrm>
          <a:prstGeom prst="rect">
            <a:avLst/>
          </a:prstGeom>
        </p:spPr>
      </p:pic>
    </p:spTree>
    <p:extLst>
      <p:ext uri="{BB962C8B-B14F-4D97-AF65-F5344CB8AC3E}">
        <p14:creationId xmlns:p14="http://schemas.microsoft.com/office/powerpoint/2010/main" val="382224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6393-E4CD-D84D-AEEF-85E86744C4CB}"/>
              </a:ext>
            </a:extLst>
          </p:cNvPr>
          <p:cNvSpPr>
            <a:spLocks noGrp="1"/>
          </p:cNvSpPr>
          <p:nvPr>
            <p:ph type="title"/>
          </p:nvPr>
        </p:nvSpPr>
        <p:spPr>
          <a:xfrm>
            <a:off x="838200" y="365125"/>
            <a:ext cx="3660396" cy="1325563"/>
          </a:xfrm>
        </p:spPr>
        <p:txBody>
          <a:bodyPr/>
          <a:lstStyle/>
          <a:p>
            <a:r>
              <a:rPr lang="en-US" dirty="0">
                <a:latin typeface="Futura Medium" panose="020B0602020204020303" pitchFamily="34" charset="-79"/>
                <a:cs typeface="Futura Medium" panose="020B0602020204020303" pitchFamily="34" charset="-79"/>
              </a:rPr>
              <a:t>Analysis </a:t>
            </a:r>
          </a:p>
        </p:txBody>
      </p:sp>
      <p:sp>
        <p:nvSpPr>
          <p:cNvPr id="14" name="Content Placeholder 2">
            <a:extLst>
              <a:ext uri="{FF2B5EF4-FFF2-40B4-BE49-F238E27FC236}">
                <a16:creationId xmlns:a16="http://schemas.microsoft.com/office/drawing/2014/main" id="{2C2B5A2C-D7F3-524F-A1CC-1C6D221E33DB}"/>
              </a:ext>
            </a:extLst>
          </p:cNvPr>
          <p:cNvSpPr>
            <a:spLocks noGrp="1"/>
          </p:cNvSpPr>
          <p:nvPr>
            <p:ph idx="1"/>
          </p:nvPr>
        </p:nvSpPr>
        <p:spPr>
          <a:xfrm>
            <a:off x="838200" y="1445260"/>
            <a:ext cx="3660396" cy="490855"/>
          </a:xfrm>
        </p:spPr>
        <p:txBody>
          <a:bodyPr>
            <a:noAutofit/>
          </a:bodyPr>
          <a:lstStyle/>
          <a:p>
            <a:pPr marL="0" indent="0">
              <a:buNone/>
            </a:pPr>
            <a:r>
              <a:rPr lang="en-US" sz="2600" dirty="0">
                <a:latin typeface="Futura Medium" panose="020B0602020204020303" pitchFamily="34" charset="-79"/>
                <a:cs typeface="Futura Medium" panose="020B0602020204020303" pitchFamily="34" charset="-79"/>
              </a:rPr>
              <a:t>Highest Traffic Stations</a:t>
            </a:r>
          </a:p>
        </p:txBody>
      </p:sp>
      <p:pic>
        <p:nvPicPr>
          <p:cNvPr id="20" name="Graphic 19">
            <a:extLst>
              <a:ext uri="{FF2B5EF4-FFF2-40B4-BE49-F238E27FC236}">
                <a16:creationId xmlns:a16="http://schemas.microsoft.com/office/drawing/2014/main" id="{84DA907C-D61E-2642-A726-9C9AB40DF7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0600" y="684622"/>
            <a:ext cx="6723379" cy="5382958"/>
          </a:xfrm>
          <a:prstGeom prst="rect">
            <a:avLst/>
          </a:prstGeom>
        </p:spPr>
      </p:pic>
      <p:sp>
        <p:nvSpPr>
          <p:cNvPr id="5" name="Content Placeholder 2">
            <a:extLst>
              <a:ext uri="{FF2B5EF4-FFF2-40B4-BE49-F238E27FC236}">
                <a16:creationId xmlns:a16="http://schemas.microsoft.com/office/drawing/2014/main" id="{91425A5C-138E-0A40-9FA1-D06D91B9623D}"/>
              </a:ext>
            </a:extLst>
          </p:cNvPr>
          <p:cNvSpPr txBox="1">
            <a:spLocks/>
          </p:cNvSpPr>
          <p:nvPr/>
        </p:nvSpPr>
        <p:spPr>
          <a:xfrm>
            <a:off x="838199" y="2338334"/>
            <a:ext cx="3660397" cy="3239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Futura Medium" panose="020B0602020204020303" pitchFamily="34" charset="-79"/>
                <a:cs typeface="Futura Medium" panose="020B0602020204020303" pitchFamily="34" charset="-79"/>
              </a:rPr>
              <a:t>Foot traffic: sum of turnstile entries and exits</a:t>
            </a:r>
          </a:p>
          <a:p>
            <a:pPr marL="0" indent="0">
              <a:buNone/>
            </a:pPr>
            <a:endParaRPr lang="en-US" sz="18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84144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66A8EFF-8834-FB42-ABEE-501001D9C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00" y="745186"/>
            <a:ext cx="10058400" cy="5367628"/>
          </a:xfrm>
          <a:prstGeom prst="rect">
            <a:avLst/>
          </a:prstGeom>
        </p:spPr>
      </p:pic>
    </p:spTree>
    <p:extLst>
      <p:ext uri="{BB962C8B-B14F-4D97-AF65-F5344CB8AC3E}">
        <p14:creationId xmlns:p14="http://schemas.microsoft.com/office/powerpoint/2010/main" val="2047362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97D5ACE-7C7E-2E44-8739-83C9E8C17C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800" y="745186"/>
            <a:ext cx="10058400" cy="5367628"/>
          </a:xfrm>
          <a:prstGeom prst="rect">
            <a:avLst/>
          </a:prstGeom>
        </p:spPr>
      </p:pic>
    </p:spTree>
    <p:extLst>
      <p:ext uri="{BB962C8B-B14F-4D97-AF65-F5344CB8AC3E}">
        <p14:creationId xmlns:p14="http://schemas.microsoft.com/office/powerpoint/2010/main" val="141087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458D28FA-440C-EE4D-91D2-F21F5CCAFE8E}"/>
              </a:ext>
            </a:extLst>
          </p:cNvPr>
          <p:cNvPicPr>
            <a:picLocks noChangeAspect="1"/>
          </p:cNvPicPr>
          <p:nvPr/>
        </p:nvPicPr>
        <p:blipFill>
          <a:blip r:embed="rId2"/>
          <a:stretch>
            <a:fillRect/>
          </a:stretch>
        </p:blipFill>
        <p:spPr>
          <a:xfrm>
            <a:off x="2252769" y="1849210"/>
            <a:ext cx="7686461" cy="3159579"/>
          </a:xfrm>
          <a:prstGeom prst="rect">
            <a:avLst/>
          </a:prstGeom>
        </p:spPr>
      </p:pic>
    </p:spTree>
    <p:extLst>
      <p:ext uri="{BB962C8B-B14F-4D97-AF65-F5344CB8AC3E}">
        <p14:creationId xmlns:p14="http://schemas.microsoft.com/office/powerpoint/2010/main" val="111367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35651-81D5-C346-9F64-36E344C788B1}"/>
              </a:ext>
            </a:extLst>
          </p:cNvPr>
          <p:cNvSpPr>
            <a:spLocks noGrp="1"/>
          </p:cNvSpPr>
          <p:nvPr>
            <p:ph idx="1"/>
          </p:nvPr>
        </p:nvSpPr>
        <p:spPr>
          <a:xfrm>
            <a:off x="838199" y="2338333"/>
            <a:ext cx="5257801" cy="4154541"/>
          </a:xfrm>
        </p:spPr>
        <p:txBody>
          <a:bodyPr>
            <a:normAutofit/>
          </a:bodyPr>
          <a:lstStyle/>
          <a:p>
            <a:r>
              <a:rPr lang="en-US" sz="1800" dirty="0">
                <a:latin typeface="Futura Medium" panose="020B0602020204020303" pitchFamily="34" charset="-79"/>
                <a:cs typeface="Futura Medium" panose="020B0602020204020303" pitchFamily="34" charset="-79"/>
              </a:rPr>
              <a:t>Stations in major business hubs like Fulton St have seen a relatively high reduction in foot traffic during the pandemic </a:t>
            </a:r>
          </a:p>
          <a:p>
            <a:r>
              <a:rPr lang="en-US" sz="1800" dirty="0">
                <a:latin typeface="Futura Medium" panose="020B0602020204020303" pitchFamily="34" charset="-79"/>
                <a:cs typeface="Futura Medium" panose="020B0602020204020303" pitchFamily="34" charset="-79"/>
              </a:rPr>
              <a:t>Less central Manhattan stations like Harlem 125 St have seen a relative increase in foot traffic during the pandemic</a:t>
            </a:r>
          </a:p>
          <a:p>
            <a:endParaRPr lang="en-US" sz="1800" dirty="0">
              <a:latin typeface="Futura Medium" panose="020B0602020204020303" pitchFamily="34" charset="-79"/>
              <a:cs typeface="Futura Medium" panose="020B0602020204020303" pitchFamily="34" charset="-79"/>
            </a:endParaRPr>
          </a:p>
          <a:p>
            <a:r>
              <a:rPr lang="en-US" sz="1800" dirty="0">
                <a:latin typeface="Futura Medium" panose="020B0602020204020303" pitchFamily="34" charset="-79"/>
                <a:cs typeface="Futura Medium" panose="020B0602020204020303" pitchFamily="34" charset="-79"/>
              </a:rPr>
              <a:t>Consider increasing pricing of ad spaces in Manhattan stations located in non-commercial areas that are currently seeing high traffic</a:t>
            </a:r>
          </a:p>
        </p:txBody>
      </p:sp>
      <p:sp>
        <p:nvSpPr>
          <p:cNvPr id="4" name="Title 1">
            <a:extLst>
              <a:ext uri="{FF2B5EF4-FFF2-40B4-BE49-F238E27FC236}">
                <a16:creationId xmlns:a16="http://schemas.microsoft.com/office/drawing/2014/main" id="{1066739A-7386-9340-9C0D-6E29951B2CF5}"/>
              </a:ext>
            </a:extLst>
          </p:cNvPr>
          <p:cNvSpPr>
            <a:spLocks noGrp="1"/>
          </p:cNvSpPr>
          <p:nvPr>
            <p:ph type="title"/>
          </p:nvPr>
        </p:nvSpPr>
        <p:spPr>
          <a:xfrm>
            <a:off x="838200" y="365125"/>
            <a:ext cx="3660396" cy="1325563"/>
          </a:xfrm>
        </p:spPr>
        <p:txBody>
          <a:bodyPr/>
          <a:lstStyle/>
          <a:p>
            <a:r>
              <a:rPr lang="en-US" dirty="0">
                <a:latin typeface="Futura Medium" panose="020B0602020204020303" pitchFamily="34" charset="-79"/>
                <a:cs typeface="Futura Medium" panose="020B0602020204020303" pitchFamily="34" charset="-79"/>
              </a:rPr>
              <a:t>Insights</a:t>
            </a:r>
          </a:p>
        </p:txBody>
      </p:sp>
      <p:sp>
        <p:nvSpPr>
          <p:cNvPr id="5" name="Content Placeholder 2">
            <a:extLst>
              <a:ext uri="{FF2B5EF4-FFF2-40B4-BE49-F238E27FC236}">
                <a16:creationId xmlns:a16="http://schemas.microsoft.com/office/drawing/2014/main" id="{91DDDFEC-C836-1A41-B2B4-688373C2FC3C}"/>
              </a:ext>
            </a:extLst>
          </p:cNvPr>
          <p:cNvSpPr txBox="1">
            <a:spLocks/>
          </p:cNvSpPr>
          <p:nvPr/>
        </p:nvSpPr>
        <p:spPr>
          <a:xfrm>
            <a:off x="838200" y="1445260"/>
            <a:ext cx="3660396" cy="490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latin typeface="Futura Medium" panose="020B0602020204020303" pitchFamily="34" charset="-79"/>
                <a:cs typeface="Futura Medium" panose="020B0602020204020303" pitchFamily="34" charset="-79"/>
              </a:rPr>
              <a:t>Highest Traffic Stations</a:t>
            </a:r>
          </a:p>
        </p:txBody>
      </p:sp>
      <p:pic>
        <p:nvPicPr>
          <p:cNvPr id="6" name="Content Placeholder 5" descr="Diagram, schematic&#10;&#10;Description automatically generated">
            <a:extLst>
              <a:ext uri="{FF2B5EF4-FFF2-40B4-BE49-F238E27FC236}">
                <a16:creationId xmlns:a16="http://schemas.microsoft.com/office/drawing/2014/main" id="{BFF778A5-4336-E742-A3F7-4FF48026414B}"/>
              </a:ext>
            </a:extLst>
          </p:cNvPr>
          <p:cNvPicPr>
            <a:picLocks noChangeAspect="1"/>
          </p:cNvPicPr>
          <p:nvPr/>
        </p:nvPicPr>
        <p:blipFill rotWithShape="1">
          <a:blip r:embed="rId2"/>
          <a:srcRect l="27233" r="33601"/>
          <a:stretch/>
        </p:blipFill>
        <p:spPr>
          <a:xfrm>
            <a:off x="6736080" y="0"/>
            <a:ext cx="5052060" cy="6858000"/>
          </a:xfrm>
          <a:prstGeom prst="rect">
            <a:avLst/>
          </a:prstGeom>
        </p:spPr>
      </p:pic>
      <p:cxnSp>
        <p:nvCxnSpPr>
          <p:cNvPr id="7" name="Straight Connector 6">
            <a:extLst>
              <a:ext uri="{FF2B5EF4-FFF2-40B4-BE49-F238E27FC236}">
                <a16:creationId xmlns:a16="http://schemas.microsoft.com/office/drawing/2014/main" id="{C318D449-DC4E-0849-96BD-784363D7E0B7}"/>
              </a:ext>
            </a:extLst>
          </p:cNvPr>
          <p:cNvCxnSpPr>
            <a:cxnSpLocks/>
          </p:cNvCxnSpPr>
          <p:nvPr/>
        </p:nvCxnSpPr>
        <p:spPr>
          <a:xfrm flipH="1">
            <a:off x="838199" y="4261327"/>
            <a:ext cx="262945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389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525</Words>
  <Application>Microsoft Macintosh PowerPoint</Application>
  <PresentationFormat>Widescreen</PresentationFormat>
  <Paragraphs>71</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Futura Medium</vt:lpstr>
      <vt:lpstr>Office Theme</vt:lpstr>
      <vt:lpstr>MTA Turnstile  Exploratory Data Analysis</vt:lpstr>
      <vt:lpstr>Issue</vt:lpstr>
      <vt:lpstr>PowerPoint Presentation</vt:lpstr>
      <vt:lpstr>Data</vt:lpstr>
      <vt:lpstr>Analysis </vt:lpstr>
      <vt:lpstr>PowerPoint Presentation</vt:lpstr>
      <vt:lpstr>PowerPoint Presentation</vt:lpstr>
      <vt:lpstr>PowerPoint Presentation</vt:lpstr>
      <vt:lpstr>Insights</vt:lpstr>
      <vt:lpstr>Analysis </vt:lpstr>
      <vt:lpstr>PowerPoint Presentation</vt:lpstr>
      <vt:lpstr>PowerPoint Presentation</vt:lpstr>
      <vt:lpstr>Insights</vt:lpstr>
      <vt:lpstr>Analysis </vt:lpstr>
      <vt:lpstr>PowerPoint Presentation</vt:lpstr>
      <vt:lpstr>PowerPoint Presentation</vt:lpstr>
      <vt:lpstr>Insights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MTA Turnstile Project</dc:title>
  <dc:creator>ceciliajbell@outlook.com</dc:creator>
  <cp:lastModifiedBy>ceciliajbell@outlook.com</cp:lastModifiedBy>
  <cp:revision>57</cp:revision>
  <dcterms:created xsi:type="dcterms:W3CDTF">2021-04-19T20:48:29Z</dcterms:created>
  <dcterms:modified xsi:type="dcterms:W3CDTF">2021-04-30T14:43:49Z</dcterms:modified>
</cp:coreProperties>
</file>